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Lst>
  <p:sldSz cy="5143500" cx="9144000"/>
  <p:notesSz cx="6858000" cy="9144000"/>
  <p:embeddedFontLst>
    <p:embeddedFont>
      <p:font typeface="Proxima Nova"/>
      <p:regular r:id="rId51"/>
      <p:bold r:id="rId52"/>
      <p:italic r:id="rId53"/>
      <p:boldItalic r:id="rId54"/>
    </p:embeddedFont>
    <p:embeddedFont>
      <p:font typeface="Caveat"/>
      <p:regular r:id="rId55"/>
      <p:bold r:id="rId56"/>
    </p:embeddedFont>
    <p:embeddedFont>
      <p:font typeface="Lato"/>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Lato-boldItalic.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ProximaNova-regular.fntdata"/><Relationship Id="rId50" Type="http://schemas.openxmlformats.org/officeDocument/2006/relationships/slide" Target="slides/slide46.xml"/><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7.xml"/><Relationship Id="rId55" Type="http://schemas.openxmlformats.org/officeDocument/2006/relationships/font" Target="fonts/Caveat-regular.fntdata"/><Relationship Id="rId10" Type="http://schemas.openxmlformats.org/officeDocument/2006/relationships/slide" Target="slides/slide6.xml"/><Relationship Id="rId54" Type="http://schemas.openxmlformats.org/officeDocument/2006/relationships/font" Target="fonts/ProximaNova-boldItalic.fntdata"/><Relationship Id="rId13" Type="http://schemas.openxmlformats.org/officeDocument/2006/relationships/slide" Target="slides/slide9.xml"/><Relationship Id="rId57" Type="http://schemas.openxmlformats.org/officeDocument/2006/relationships/font" Target="fonts/Lato-regular.fntdata"/><Relationship Id="rId12" Type="http://schemas.openxmlformats.org/officeDocument/2006/relationships/slide" Target="slides/slide8.xml"/><Relationship Id="rId56" Type="http://schemas.openxmlformats.org/officeDocument/2006/relationships/font" Target="fonts/Caveat-bold.fntdata"/><Relationship Id="rId15" Type="http://schemas.openxmlformats.org/officeDocument/2006/relationships/slide" Target="slides/slide11.xml"/><Relationship Id="rId59" Type="http://schemas.openxmlformats.org/officeDocument/2006/relationships/font" Target="fonts/Lato-italic.fntdata"/><Relationship Id="rId14" Type="http://schemas.openxmlformats.org/officeDocument/2006/relationships/slide" Target="slides/slide10.xml"/><Relationship Id="rId58" Type="http://schemas.openxmlformats.org/officeDocument/2006/relationships/font" Target="fonts/Lato-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33.png>
</file>

<file path=ppt/media/image34.png>
</file>

<file path=ppt/media/image35.png>
</file>

<file path=ppt/media/image36.png>
</file>

<file path=ppt/media/image37.jpg>
</file>

<file path=ppt/media/image38.png>
</file>

<file path=ppt/media/image39.png>
</file>

<file path=ppt/media/image4.png>
</file>

<file path=ppt/media/image40.png>
</file>

<file path=ppt/media/image41.png>
</file>

<file path=ppt/media/image42.jp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lvl1pPr>
            <a:lvl2pPr indent="-228600" lvl="1" marL="914400" marR="0" rtl="0" algn="l">
              <a:spcBef>
                <a:spcPts val="0"/>
              </a:spcBef>
              <a:spcAft>
                <a:spcPts val="0"/>
              </a:spcAft>
              <a:buSzPts val="1400"/>
              <a:buNone/>
              <a:defRPr b="0" i="0" sz="1100" u="none" cap="none" strike="noStrike"/>
            </a:lvl2pPr>
            <a:lvl3pPr indent="-228600" lvl="2" marL="1371600" marR="0" rtl="0" algn="l">
              <a:spcBef>
                <a:spcPts val="0"/>
              </a:spcBef>
              <a:spcAft>
                <a:spcPts val="0"/>
              </a:spcAft>
              <a:buSzPts val="1400"/>
              <a:buNone/>
              <a:defRPr b="0" i="0" sz="1100" u="none" cap="none" strike="noStrike"/>
            </a:lvl3pPr>
            <a:lvl4pPr indent="-228600" lvl="3" marL="1828800" marR="0" rtl="0" algn="l">
              <a:spcBef>
                <a:spcPts val="0"/>
              </a:spcBef>
              <a:spcAft>
                <a:spcPts val="0"/>
              </a:spcAft>
              <a:buSzPts val="1400"/>
              <a:buNone/>
              <a:defRPr b="0" i="0" sz="1100" u="none" cap="none" strike="noStrike"/>
            </a:lvl4pPr>
            <a:lvl5pPr indent="-228600" lvl="4" marL="2286000" marR="0" rtl="0" algn="l">
              <a:spcBef>
                <a:spcPts val="0"/>
              </a:spcBef>
              <a:spcAft>
                <a:spcPts val="0"/>
              </a:spcAft>
              <a:buSzPts val="1400"/>
              <a:buNone/>
              <a:defRPr b="0" i="0" sz="1100" u="none" cap="none" strike="noStrike"/>
            </a:lvl5pPr>
            <a:lvl6pPr indent="-228600" lvl="5" marL="2743200" marR="0" rtl="0" algn="l">
              <a:spcBef>
                <a:spcPts val="0"/>
              </a:spcBef>
              <a:spcAft>
                <a:spcPts val="0"/>
              </a:spcAft>
              <a:buSzPts val="1400"/>
              <a:buNone/>
              <a:defRPr b="0" i="0" sz="1100" u="none" cap="none" strike="noStrike"/>
            </a:lvl6pPr>
            <a:lvl7pPr indent="-228600" lvl="6" marL="3200400" marR="0" rtl="0" algn="l">
              <a:spcBef>
                <a:spcPts val="0"/>
              </a:spcBef>
              <a:spcAft>
                <a:spcPts val="0"/>
              </a:spcAft>
              <a:buSzPts val="1400"/>
              <a:buNone/>
              <a:defRPr b="0" i="0" sz="1100" u="none" cap="none" strike="noStrike"/>
            </a:lvl7pPr>
            <a:lvl8pPr indent="-228600" lvl="7" marL="3657600" marR="0" rtl="0" algn="l">
              <a:spcBef>
                <a:spcPts val="0"/>
              </a:spcBef>
              <a:spcAft>
                <a:spcPts val="0"/>
              </a:spcAft>
              <a:buSzPts val="1400"/>
              <a:buNone/>
              <a:defRPr b="0" i="0" sz="1100" u="none" cap="none" strike="noStrike"/>
            </a:lvl8pPr>
            <a:lvl9pPr indent="-228600" lvl="8" marL="4114800" marR="0" rtl="0" algn="l">
              <a:spcBef>
                <a:spcPts val="0"/>
              </a:spcBef>
              <a:spcAft>
                <a:spcPts val="0"/>
              </a:spcAft>
              <a:buSzPts val="1400"/>
              <a:buNone/>
              <a:defRPr b="0" i="0" sz="1100" u="none" cap="none" strike="noStrike"/>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anva.com/help/content-planner/#:~:text=On%20the%20Canva%20homepage%20side,a%20new%20design%20to%20schedule."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p4:notes"/>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Font typeface="Arial"/>
              <a:buNone/>
            </a:pPr>
            <a:r>
              <a:rPr lang="en"/>
              <a:t>Lionel</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4e9f32c3d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4e9f32c3d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Mariama</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Here we have a line graph depicting the level of </a:t>
            </a:r>
            <a:r>
              <a:rPr lang="en"/>
              <a:t>audience</a:t>
            </a:r>
            <a:r>
              <a:rPr lang="en"/>
              <a:t> reach between instagram and facebook. In the top graph, you can see that both Facebook and Instagram were </a:t>
            </a:r>
            <a:r>
              <a:rPr lang="en"/>
              <a:t>performing</a:t>
            </a:r>
            <a:r>
              <a:rPr lang="en"/>
              <a:t> similarly in terms of  how much people your content was exposed to. However, As </a:t>
            </a:r>
            <a:r>
              <a:rPr lang="en"/>
              <a:t>january</a:t>
            </a:r>
            <a:r>
              <a:rPr lang="en"/>
              <a:t>, comes, you begin to see instagram </a:t>
            </a:r>
            <a:r>
              <a:rPr lang="en"/>
              <a:t>performing</a:t>
            </a:r>
            <a:r>
              <a:rPr lang="en"/>
              <a:t> better than </a:t>
            </a:r>
            <a:r>
              <a:rPr lang="en"/>
              <a:t>facebook</a:t>
            </a:r>
            <a:r>
              <a:rPr lang="en"/>
              <a:t> and then surpasses facebook </a:t>
            </a:r>
            <a:r>
              <a:rPr lang="en"/>
              <a:t>tremendously during the month of March. This means your content performed greater in audience reach on instagram than on facebook. </a:t>
            </a:r>
            <a:endParaRPr/>
          </a:p>
          <a:p>
            <a:pPr indent="-317500" lvl="0" marL="457200" rtl="0" algn="l">
              <a:spcBef>
                <a:spcPts val="0"/>
              </a:spcBef>
              <a:spcAft>
                <a:spcPts val="0"/>
              </a:spcAft>
              <a:buSzPts val="1400"/>
              <a:buChar char="●"/>
            </a:pPr>
            <a:r>
              <a:rPr lang="en"/>
              <a:t>The second graphs just explains how great the difference in performance was between both social media platforms. The higher the percentage, the the greater the difference between instagram and facebook media reach performance. The lower the percentage just indicates they were both fairly performing similarly. Meaning your content that was being posted on these socials were reaching around the same amount of people.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4a08d7ed0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4a08d7ed0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Shawn  </a:t>
            </a:r>
            <a:endParaRPr/>
          </a:p>
          <a:p>
            <a:pPr indent="0" lvl="0" marL="0" rtl="0" algn="l">
              <a:spcBef>
                <a:spcPts val="0"/>
              </a:spcBef>
              <a:spcAft>
                <a:spcPts val="0"/>
              </a:spcAft>
              <a:buClr>
                <a:schemeClr val="dk1"/>
              </a:buClr>
              <a:buSzPts val="1100"/>
              <a:buFont typeface="Arial"/>
              <a:buNone/>
            </a:pPr>
            <a:r>
              <a:rPr lang="en"/>
              <a:t>The graph on the left shows the top traffic sources by visits. “Direct” visits mean Squarespace could not determine the source of visit, so it categorizes them as direct traffic. </a:t>
            </a:r>
            <a:br>
              <a:rPr lang="en"/>
            </a:br>
            <a:r>
              <a:rPr lang="en"/>
              <a:t>This usually indicates someone accessed the website through a browser bookmark, typing the URL directly, or a source other than Instagram, Facebook, or Google. </a:t>
            </a:r>
            <a:endParaRPr/>
          </a:p>
          <a:p>
            <a:pPr indent="0" lvl="0" marL="0" rtl="0" algn="l">
              <a:spcBef>
                <a:spcPts val="0"/>
              </a:spcBef>
              <a:spcAft>
                <a:spcPts val="0"/>
              </a:spcAft>
              <a:buClr>
                <a:schemeClr val="dk1"/>
              </a:buClr>
              <a:buSzPts val="1100"/>
              <a:buFont typeface="Arial"/>
              <a:buNone/>
            </a:pPr>
            <a:r>
              <a:rPr lang="en"/>
              <a:t>For non-direct traffic, most visitors came from Instagram.</a:t>
            </a:r>
            <a:endParaRPr/>
          </a:p>
          <a:p>
            <a:pPr indent="0" lvl="0" marL="0" rtl="0" algn="l">
              <a:spcBef>
                <a:spcPts val="0"/>
              </a:spcBef>
              <a:spcAft>
                <a:spcPts val="0"/>
              </a:spcAft>
              <a:buClr>
                <a:schemeClr val="dk1"/>
              </a:buClr>
              <a:buSzPts val="1100"/>
              <a:buFont typeface="Arial"/>
              <a:buNone/>
            </a:pPr>
            <a:r>
              <a:rPr lang="en"/>
              <a:t>The graph on the right shows top visits by source. Instagram and Facebook are combined into a “social media” column, which receives the most traffic. Direct visits rank second, while search engine traffic - Google rank the lowest.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49294cde9e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49294cde9e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Shawn </a:t>
            </a:r>
            <a:endParaRPr/>
          </a:p>
          <a:p>
            <a:pPr indent="0" lvl="0" marL="0" rtl="0" algn="l">
              <a:spcBef>
                <a:spcPts val="0"/>
              </a:spcBef>
              <a:spcAft>
                <a:spcPts val="0"/>
              </a:spcAft>
              <a:buNone/>
            </a:pPr>
            <a:r>
              <a:rPr lang="en"/>
              <a:t>This graph provides an overview of pageviews by page. The brown bars represent pages that feature their own dedicated buttons, allowing user to click on it directly. In contrast, the dark grey bars at the bottom reflect secondary dropdown menu items falling under the “Info” tab, and the light grey bar represent older seasonal page for Valentine’s Day that is no longer on the website.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Overall, pages with their own direct buttons tend to receive significantly higher visits compared to those under dropdown menu. Dropdown items such as Rates and The Space actually have quite high pageviews, However, Contact and Policies is a bit low, contact information is already available on the homepage, that explains why contact page receives such a low </a:t>
            </a:r>
            <a:r>
              <a:rPr lang="en"/>
              <a:t>amount</a:t>
            </a:r>
            <a:r>
              <a:rPr lang="en"/>
              <a:t> of visits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Based on these findings, I would suggest give the The Space page and Rates pages their own dedicated buttons in the main navigation. Valentine’s Day page is no longer current, it still receives a reasonable amount of pageviews  around the time of promotion, indicating there may be opportunities for seasonal or event-specific content to drive traffic during targeted time periods.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4f0fbc4cc7_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4f0fbc4cc7_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a:t>
            </a:r>
            <a:endParaRPr/>
          </a:p>
          <a:p>
            <a:pPr indent="0" lvl="0" marL="0" rtl="0" algn="l">
              <a:spcBef>
                <a:spcPts val="0"/>
              </a:spcBef>
              <a:spcAft>
                <a:spcPts val="0"/>
              </a:spcAft>
              <a:buNone/>
            </a:pPr>
            <a:r>
              <a:rPr lang="en"/>
              <a:t>Here we’ve broken up the current Houston Photography Studio Market into 1 of 6 categories. Either classic or distinct. Classic photo studios </a:t>
            </a:r>
            <a:r>
              <a:rPr lang="en"/>
              <a:t>offering</a:t>
            </a:r>
            <a:r>
              <a:rPr lang="en"/>
              <a:t> timeless photo backdrops and sceneries such as solid backgrounds, </a:t>
            </a:r>
            <a:r>
              <a:rPr lang="en"/>
              <a:t>modern home scenes like classy bedroom sets, and muted props such as monochrome cubes and arches. The Distinct studios differentiates itself by instead offering more unique, trendy backdrops and sceneries, such as bright patterns and greenery, stylish charichured scenes like a giant chalkboard classroom, and large, unique props and accessories. </a:t>
            </a:r>
            <a:endParaRPr/>
          </a:p>
          <a:p>
            <a:pPr indent="0" lvl="0" marL="0" rtl="0" algn="l">
              <a:spcBef>
                <a:spcPts val="0"/>
              </a:spcBef>
              <a:spcAft>
                <a:spcPts val="0"/>
              </a:spcAft>
              <a:buNone/>
            </a:pPr>
            <a:r>
              <a:rPr lang="en"/>
              <a:t>Each one of these categories can be further split into 3 subcategories of Select, Premium and Luxury. I’ve broken down the categories better on the screen. These categories are important because they come the most into play during the non-holiday off-season that you originally asked about. From the table on the right, we can see that the premium classic brand is the most populous brand at 46%. This oversaturation of brand type can make it hard to stand out from your competitors, or to retain a repeat client base since there is SO much inner-brand competition. However, if future capital improvements, focused on expanding into one of the less saturated brand categories, an untapped market for increased client base could be retained.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4d87baab4a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4d87baab4a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Sammy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a chart of the most commonly used words on your peerspace reviews. Generally, all your reviews are positive with the most commonly used word being “great.” This is a easy way to visualize the strengths your company currently has that are most valued by your customers. It is important to note here that the words “lighting” and “light” appear at </a:t>
            </a:r>
            <a:r>
              <a:rPr lang="en"/>
              <a:t>exactly</a:t>
            </a:r>
            <a:r>
              <a:rPr lang="en"/>
              <a:t> the same frequency as “host” and “justin.” Meaning that to your current </a:t>
            </a:r>
            <a:r>
              <a:rPr lang="en"/>
              <a:t>clientele,</a:t>
            </a:r>
            <a:r>
              <a:rPr lang="en"/>
              <a:t> the natural light your space provides is of similar value to the direct customer service and client contact you provide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4ea7c8978a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4ea7c8978a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Jessie</a:t>
            </a:r>
            <a:endParaRPr/>
          </a:p>
          <a:p>
            <a:pPr indent="0" lvl="0" marL="0" rtl="0" algn="l">
              <a:spcBef>
                <a:spcPts val="0"/>
              </a:spcBef>
              <a:spcAft>
                <a:spcPts val="0"/>
              </a:spcAft>
              <a:buNone/>
            </a:pPr>
            <a:r>
              <a:rPr lang="en"/>
              <a:t>-The number shown in the stacked bars shows the count of how many keywords searched led to Blank Space Studio’s website being displayed as either the Top 3 </a:t>
            </a:r>
            <a:r>
              <a:rPr lang="en"/>
              <a:t>searches, 4-11, 11-20, 21-50, and 51-100 on Google Search Engine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4ea7c8978a_5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4ea7c8978a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Jessie- </a:t>
            </a:r>
            <a:r>
              <a:rPr lang="en"/>
              <a:t>previous slide is based on these keywords</a:t>
            </a:r>
            <a:endParaRPr/>
          </a:p>
          <a:p>
            <a:pPr indent="0" lvl="0" marL="0" rtl="0" algn="l">
              <a:spcBef>
                <a:spcPts val="0"/>
              </a:spcBef>
              <a:spcAft>
                <a:spcPts val="0"/>
              </a:spcAft>
              <a:buNone/>
            </a:pPr>
            <a:r>
              <a:rPr lang="en"/>
              <a:t>~Most people searched for Blank Space Studio for transactional or informational purposes. </a:t>
            </a:r>
            <a:endParaRPr/>
          </a:p>
          <a:p>
            <a:pPr indent="0" lvl="0" marL="0" rtl="0" algn="l">
              <a:spcBef>
                <a:spcPts val="0"/>
              </a:spcBef>
              <a:spcAft>
                <a:spcPts val="0"/>
              </a:spcAft>
              <a:buNone/>
            </a:pPr>
            <a:r>
              <a:rPr lang="en"/>
              <a:t>~The top 3 searches that led to the website were with the keywords: “blank space studio” being in the third 3 result on Google, followed by “the blank space studios” and “711 milby st houston tx 77023” tied for being the 7th search result, and then “711 milby street” as the 11th search result.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4ea7c8978a_9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4ea7c8978a_9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-Superb studio and Montrose studio also share 16 keywords, meaning 16 search words lead to both their sites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49294cde9e_5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49294cde9e_5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Sammy</a:t>
            </a:r>
            <a:endParaRPr/>
          </a:p>
          <a:p>
            <a:pPr indent="0" lvl="0" marL="0" rtl="0" algn="l">
              <a:spcBef>
                <a:spcPts val="0"/>
              </a:spcBef>
              <a:spcAft>
                <a:spcPts val="0"/>
              </a:spcAft>
              <a:buNone/>
            </a:pPr>
            <a:r>
              <a:rPr lang="en"/>
              <a:t>Here you can see the page visits your and your competitors main site received between February and April. Your competitors are still at a place where they are receiving a significantly higher page traffic than you. However, it is interesting to note that in March, when both your competitions saw a stark decrease in page traffic you saw and increase to almost </a:t>
            </a:r>
            <a:r>
              <a:rPr lang="en"/>
              <a:t>comparable</a:t>
            </a:r>
            <a:r>
              <a:rPr lang="en"/>
              <a:t> levels to them. This is important to note, </a:t>
            </a:r>
            <a:r>
              <a:rPr lang="en"/>
              <a:t>because</a:t>
            </a:r>
            <a:r>
              <a:rPr lang="en"/>
              <a:t> in this time you began utilizing April photography promotions. With these promotions you were able to counteract the the off-season site traffic effects your </a:t>
            </a:r>
            <a:r>
              <a:rPr lang="en"/>
              <a:t>competitors</a:t>
            </a:r>
            <a:r>
              <a:rPr lang="en"/>
              <a:t> faced, speaking to their </a:t>
            </a:r>
            <a:r>
              <a:rPr lang="en"/>
              <a:t>effectiveness</a:t>
            </a:r>
            <a:r>
              <a:rPr lang="en"/>
              <a:t> to increase </a:t>
            </a:r>
            <a:r>
              <a:rPr lang="en"/>
              <a:t>visibility and site traffic.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4a08d7ed0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4a08d7ed0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Christelle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4661660dc6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4661660dc6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
                <a:solidFill>
                  <a:schemeClr val="dk1"/>
                </a:solidFill>
              </a:rPr>
              <a:t>Lionel</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496946e1b4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496946e1b4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 - Total bookings include Peerspace, Squarespace, and Personal booking log. Peak number of bookings is 33.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496946e1b4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496946e1b4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 - Peerspace is a platform for creatives and </a:t>
            </a:r>
            <a:r>
              <a:rPr lang="en"/>
              <a:t>photographers</a:t>
            </a:r>
            <a:r>
              <a:rPr lang="en"/>
              <a:t>. It is likely </a:t>
            </a:r>
            <a:r>
              <a:rPr lang="en"/>
              <a:t>their platform is the first go to place for a space. Squarespace can track member usage and further analysis shows more than half of April bookings were from a member.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4cc8e9d763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4cc8e9d763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 - In support of the previous slide, Peerspace make up almost half of all bookings.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496946e1b4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496946e1b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 - December was our most profitable month, although February had the most bookings. The bookings for December were for longer periods resulting in higher profit margin.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4a08d7ed01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4a08d7ed01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4d87baab4a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4d87baab4a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Marco - </a:t>
            </a:r>
            <a:r>
              <a:rPr lang="en">
                <a:solidFill>
                  <a:schemeClr val="dk1"/>
                </a:solidFill>
              </a:rPr>
              <a:t>Relative to the number of bookings, Personal bookings on average earned more consistently over clients using online websites to book.</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4661660dc6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4661660dc6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 - Planning ahead is important, and the two websites have different clientele with different booking habits.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496946e1b4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496946e1b4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 - </a:t>
            </a:r>
            <a:r>
              <a:rPr lang="en">
                <a:solidFill>
                  <a:schemeClr val="dk1"/>
                </a:solidFill>
              </a:rPr>
              <a:t>These are most popular times by source, we can see how most of our bookings are mostly in the early morning and </a:t>
            </a:r>
            <a:r>
              <a:rPr lang="en">
                <a:solidFill>
                  <a:schemeClr val="dk1"/>
                </a:solidFill>
              </a:rPr>
              <a:t>mid afternoon</a:t>
            </a:r>
            <a:r>
              <a:rPr lang="en">
                <a:solidFill>
                  <a:schemeClr val="dk1"/>
                </a:solidFill>
              </a:rPr>
              <a:t>. These times might be best based off of natural lighting coming from the windows in the space, also they are just before lunch/dinner times where people take their breaks after an hour long session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4d87baab4a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24d87baab4a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 - </a:t>
            </a:r>
            <a:r>
              <a:rPr lang="en">
                <a:solidFill>
                  <a:schemeClr val="dk1"/>
                </a:solidFill>
              </a:rPr>
              <a:t>We broke down the bookings to each week. have highlighted the top 5 weeks that had the most bookings. we can see how many of our bookings peak a few weeks before major holidays like Christmas, New Years, and Valentines Day.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496946e9e3_6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496946e9e3_6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Tashi</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4661660dc6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4661660dc6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
                <a:solidFill>
                  <a:schemeClr val="dk1"/>
                </a:solidFill>
              </a:rPr>
              <a:t>Lionel</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496946e9e3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496946e9e3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Tashi</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4b5a67a0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4b5a67a0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 - The opposite of vacancy rate is occupancy rate which is the opposite percentage listed.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4661660dc6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4661660dc6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4661660dc6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24661660dc6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Jessie L- Having a great business is the best thing to achieve, but making sure it is visible and available when potential customers are looking for the service you provide is vital for your business’s growth. That is why we recommend use search engine optimization, or SEO. SEO improves the volume of traffic to your website from search engines such as Google, Bing, and Yahoo.</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4d87baab4a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24d87baab4a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Jessie L</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4ea7c8978a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4ea7c8978a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Jessie L - WebSite Auditor from SEO PowerSuite can be used to analyze and optimize SEO elements of a webpage. The re</a:t>
            </a:r>
            <a:r>
              <a:rPr lang="en"/>
              <a:t>commended keywords generated by WebSite Auditor as seen in the table are based off the tool’s analysis of content from top competitor sites with similar keywords to Blank Space Studio’s homepage. These are keywords that appear exactly on other competitor photography rental sites, but not on Blank Space Studio’s so these are keywords you can consider adding to your homepage . The tool also generated a recommended usage for those keywords to optimize the home page in the search results, which is based on analysis of keyword usage on top competitor sites.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recommended keywords and usage of keywords on the homepage are just suggestions and can be changed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4bd1a290b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24bd1a290b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Sammy- </a:t>
            </a:r>
            <a:r>
              <a:rPr lang="en">
                <a:solidFill>
                  <a:schemeClr val="dk1"/>
                </a:solidFill>
              </a:rPr>
              <a:t>Tiktok has become a growing platform for photography. It is a starting point for many, and here is why it’s a promising platform. There’s 1 billion monthly user worldwide and of that 1 billion about 138 million are monthly users in the U.S alone. This is a great platform for Blank Space Studio to promote itself and draw in audiences. Currently your main demographic is people ages 25-34. This lend well to tiktok use as the 2nd and 3rd largest age group of people fall within these demographics, with 56% of 20-29y/o and 45% of 30-39y/o saying they used tiktok in a national survey. Additionally, as 67% of 18-19y/o use tiktok. It can be a great way to expand into younger audiences in alignment with your mentorship goals.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4ea7c8978a_1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24ea7c8978a_1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Sammy- For photography studio businesses, TikTok offers a range of opportunities to showcase the potential work and expertise that </a:t>
            </a:r>
            <a:r>
              <a:rPr lang="en">
                <a:solidFill>
                  <a:schemeClr val="dk1"/>
                </a:solidFill>
              </a:rPr>
              <a:t>your</a:t>
            </a:r>
            <a:r>
              <a:rPr lang="en">
                <a:solidFill>
                  <a:schemeClr val="dk1"/>
                </a:solidFill>
              </a:rPr>
              <a:t> photography business can highlight. Small business owners, like you, can leverage the platform to create engaging photo slideshows, behind-the-scenes footage of future sets, or share tips and tutorials on photography techniques and usage of indoor spaces. By doing so, you  can help  demonstrate your skills and creativity while educating your audience and building trust with potential clients. By incorporating relevant hashtags and participating in popular challenges and trends, small businesses can also increase their visibility and engagement among TikTok's millions of active users. Additionally, the platform's Duet and Stitch features allow users to collaborate with other creators and businesses, providing valuable opportunities for networking, brand-building, and content creation.</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Overall: TikTok is an ideal platform for promoting a photography business due to its engaging, short-form video content and active, younger user base. By showcasing your  space, collaborating with other users, and leveraging interactive features, photo studio businesses owners, like you, can build on your brand, attract potential clients, and increase your business visibility on the platform.</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4f0fbc4cc7_7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24f0fbc4cc7_7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Cassh</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Sammy brought up some great points. However, managing all these social media platforms can be a headache on top of your full-time job. Let’s dive deeper into implementation strategies. Consistency is Key!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Creating a posting schedule is essential for increasing engagement and business visibility by staying on top of the algorithm. We want to increase the engagement and retention of current followers while allowing new followers to find you. Resulting in more traffic to your booking site increasing profit.  Also, the business promition will allow your audience to learn more about you and your services. Your demographic are more conscious where they spend their money so creating a brand and following is key.  I wanted to make this as simple as possible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With 4 Steps to Increase Social Media Engagement: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sz="1200">
              <a:solidFill>
                <a:srgbClr val="897157"/>
              </a:solidFill>
            </a:endParaRPr>
          </a:p>
          <a:p>
            <a:pPr indent="0" lvl="0" marL="0" rtl="0" algn="l">
              <a:lnSpc>
                <a:spcPct val="115000"/>
              </a:lnSpc>
              <a:spcBef>
                <a:spcPts val="0"/>
              </a:spcBef>
              <a:spcAft>
                <a:spcPts val="0"/>
              </a:spcAft>
              <a:buClr>
                <a:schemeClr val="dk1"/>
              </a:buClr>
              <a:buSzPts val="1100"/>
              <a:buFont typeface="Arial"/>
              <a:buNone/>
            </a:pPr>
            <a:r>
              <a:rPr b="1" lang="en" sz="1300">
                <a:solidFill>
                  <a:srgbClr val="897157"/>
                </a:solidFill>
              </a:rPr>
              <a:t>First, Determine Posting-Frequency: </a:t>
            </a:r>
            <a:r>
              <a:rPr lang="en" sz="1300">
                <a:solidFill>
                  <a:srgbClr val="897157"/>
                </a:solidFill>
              </a:rPr>
              <a:t>Analyze your content availability and engagement patterns using Instagram Analytics to determine the ideal posting schedule.  Recommend twice a week posting on TikTok, Instagram, and Facebook. </a:t>
            </a:r>
            <a:endParaRPr sz="1300">
              <a:solidFill>
                <a:srgbClr val="897157"/>
              </a:solidFill>
            </a:endParaRPr>
          </a:p>
          <a:p>
            <a:pPr indent="0" lvl="0" marL="0" rtl="0" algn="l">
              <a:lnSpc>
                <a:spcPct val="115000"/>
              </a:lnSpc>
              <a:spcBef>
                <a:spcPts val="0"/>
              </a:spcBef>
              <a:spcAft>
                <a:spcPts val="0"/>
              </a:spcAft>
              <a:buClr>
                <a:schemeClr val="dk1"/>
              </a:buClr>
              <a:buSzPts val="1100"/>
              <a:buFont typeface="Arial"/>
              <a:buNone/>
            </a:pPr>
            <a:r>
              <a:t/>
            </a:r>
            <a:endParaRPr sz="1300">
              <a:solidFill>
                <a:srgbClr val="897157"/>
              </a:solidFill>
            </a:endParaRPr>
          </a:p>
          <a:p>
            <a:pPr indent="0" lvl="0" marL="0" rtl="0" algn="l">
              <a:lnSpc>
                <a:spcPct val="115000"/>
              </a:lnSpc>
              <a:spcBef>
                <a:spcPts val="0"/>
              </a:spcBef>
              <a:spcAft>
                <a:spcPts val="0"/>
              </a:spcAft>
              <a:buClr>
                <a:schemeClr val="dk1"/>
              </a:buClr>
              <a:buSzPts val="1100"/>
              <a:buFont typeface="Arial"/>
              <a:buNone/>
            </a:pPr>
            <a:r>
              <a:rPr b="1" lang="en" sz="1300">
                <a:solidFill>
                  <a:srgbClr val="897157"/>
                </a:solidFill>
              </a:rPr>
              <a:t>Second, Batch Content Creation: </a:t>
            </a:r>
            <a:r>
              <a:rPr lang="en" sz="1300">
                <a:solidFill>
                  <a:srgbClr val="897157"/>
                </a:solidFill>
              </a:rPr>
              <a:t>Dedicate specific time slots for content creation. This allows you to maintain a post consistency ready to publish.</a:t>
            </a:r>
            <a:endParaRPr sz="1300">
              <a:solidFill>
                <a:srgbClr val="897157"/>
              </a:solidFill>
            </a:endParaRPr>
          </a:p>
          <a:p>
            <a:pPr indent="0" lvl="0" marL="0" rtl="0" algn="l">
              <a:lnSpc>
                <a:spcPct val="115000"/>
              </a:lnSpc>
              <a:spcBef>
                <a:spcPts val="0"/>
              </a:spcBef>
              <a:spcAft>
                <a:spcPts val="0"/>
              </a:spcAft>
              <a:buClr>
                <a:schemeClr val="dk1"/>
              </a:buClr>
              <a:buSzPts val="1100"/>
              <a:buFont typeface="Arial"/>
              <a:buNone/>
            </a:pPr>
            <a:r>
              <a:t/>
            </a:r>
            <a:endParaRPr sz="1300">
              <a:solidFill>
                <a:srgbClr val="897157"/>
              </a:solidFill>
            </a:endParaRPr>
          </a:p>
          <a:p>
            <a:pPr indent="0" lvl="0" marL="0" rtl="0" algn="l">
              <a:lnSpc>
                <a:spcPct val="115000"/>
              </a:lnSpc>
              <a:spcBef>
                <a:spcPts val="0"/>
              </a:spcBef>
              <a:spcAft>
                <a:spcPts val="0"/>
              </a:spcAft>
              <a:buClr>
                <a:schemeClr val="dk1"/>
              </a:buClr>
              <a:buSzPts val="1100"/>
              <a:buFont typeface="Arial"/>
              <a:buNone/>
            </a:pPr>
            <a:r>
              <a:rPr b="1" lang="en" sz="1300">
                <a:solidFill>
                  <a:srgbClr val="897157"/>
                </a:solidFill>
              </a:rPr>
              <a:t>Third, Content Themes:</a:t>
            </a:r>
            <a:r>
              <a:rPr lang="en" sz="1300">
                <a:solidFill>
                  <a:srgbClr val="897157"/>
                </a:solidFill>
              </a:rPr>
              <a:t> Plan different types of content such as client shoots, behind-the-scenes reels, and educational content (</a:t>
            </a:r>
            <a:r>
              <a:rPr i="1" lang="en" sz="1300" u="sng">
                <a:solidFill>
                  <a:srgbClr val="897157"/>
                </a:solidFill>
              </a:rPr>
              <a:t>editing, posing, and equipment tips</a:t>
            </a:r>
            <a:r>
              <a:rPr lang="en" sz="1300">
                <a:solidFill>
                  <a:srgbClr val="897157"/>
                </a:solidFill>
              </a:rPr>
              <a:t>). Assign specific themes, or days to provide structure and variety. For example, "Feature Friday" or "Tips Tuesday." This will also be a great opportunity to partner with your influencer and photography friends to create some dope content!</a:t>
            </a:r>
            <a:endParaRPr sz="1300">
              <a:solidFill>
                <a:srgbClr val="897157"/>
              </a:solidFill>
            </a:endParaRPr>
          </a:p>
          <a:p>
            <a:pPr indent="0" lvl="0" marL="0" rtl="0" algn="l">
              <a:lnSpc>
                <a:spcPct val="115000"/>
              </a:lnSpc>
              <a:spcBef>
                <a:spcPts val="0"/>
              </a:spcBef>
              <a:spcAft>
                <a:spcPts val="0"/>
              </a:spcAft>
              <a:buClr>
                <a:schemeClr val="dk1"/>
              </a:buClr>
              <a:buSzPts val="1100"/>
              <a:buFont typeface="Arial"/>
              <a:buNone/>
            </a:pPr>
            <a:r>
              <a:t/>
            </a:r>
            <a:endParaRPr sz="1300">
              <a:solidFill>
                <a:srgbClr val="897157"/>
              </a:solidFill>
            </a:endParaRPr>
          </a:p>
          <a:p>
            <a:pPr indent="0" lvl="0" marL="0" rtl="0" algn="l">
              <a:lnSpc>
                <a:spcPct val="115000"/>
              </a:lnSpc>
              <a:spcBef>
                <a:spcPts val="0"/>
              </a:spcBef>
              <a:spcAft>
                <a:spcPts val="0"/>
              </a:spcAft>
              <a:buClr>
                <a:schemeClr val="dk1"/>
              </a:buClr>
              <a:buSzPts val="1100"/>
              <a:buFont typeface="Arial"/>
              <a:buNone/>
            </a:pPr>
            <a:r>
              <a:rPr b="1" lang="en" sz="1300">
                <a:solidFill>
                  <a:srgbClr val="897157"/>
                </a:solidFill>
              </a:rPr>
              <a:t>Finally, Automation There’s a method to the madness</a:t>
            </a:r>
            <a:r>
              <a:rPr lang="en" sz="1300">
                <a:solidFill>
                  <a:srgbClr val="897157"/>
                </a:solidFill>
              </a:rPr>
              <a:t>: Utilize social media scheduling tools to </a:t>
            </a:r>
            <a:r>
              <a:rPr lang="en" sz="1300" u="sng">
                <a:solidFill>
                  <a:srgbClr val="897157"/>
                </a:solidFill>
                <a:hlinkClick r:id="rId2">
                  <a:extLst>
                    <a:ext uri="{A12FA001-AC4F-418D-AE19-62706E023703}">
                      <ahyp:hlinkClr val="tx"/>
                    </a:ext>
                  </a:extLst>
                </a:hlinkClick>
              </a:rPr>
              <a:t>schedule posts</a:t>
            </a:r>
            <a:r>
              <a:rPr lang="en" sz="1300">
                <a:solidFill>
                  <a:srgbClr val="897157"/>
                </a:solidFill>
              </a:rPr>
              <a:t>. There are a lot of social media scheduling tools like Buffer, Hootsuit, etc. however, Canva is my favorite and the easiest. I’ve included a link with steps to utilize this feature. Canva will allow you to edit, schedule and post simultaneously on one platform. You also mention that you already use Google Calendar to keep up with your business schedule. Utilizing the platform to create a content schedule. </a:t>
            </a:r>
            <a:endParaRPr sz="1300">
              <a:solidFill>
                <a:srgbClr val="897157"/>
              </a:solidFill>
            </a:endParaRPr>
          </a:p>
          <a:p>
            <a:pPr indent="0" lvl="0" marL="0" rtl="0" algn="l">
              <a:lnSpc>
                <a:spcPct val="115000"/>
              </a:lnSpc>
              <a:spcBef>
                <a:spcPts val="0"/>
              </a:spcBef>
              <a:spcAft>
                <a:spcPts val="0"/>
              </a:spcAft>
              <a:buClr>
                <a:schemeClr val="dk1"/>
              </a:buClr>
              <a:buSzPts val="1100"/>
              <a:buFont typeface="Arial"/>
              <a:buNone/>
            </a:pPr>
            <a:r>
              <a:t/>
            </a:r>
            <a:endParaRPr sz="1300">
              <a:solidFill>
                <a:srgbClr val="897157"/>
              </a:solidFill>
            </a:endParaRPr>
          </a:p>
          <a:p>
            <a:pPr indent="0" lvl="0" marL="0" rtl="0" algn="l">
              <a:lnSpc>
                <a:spcPct val="115000"/>
              </a:lnSpc>
              <a:spcBef>
                <a:spcPts val="0"/>
              </a:spcBef>
              <a:spcAft>
                <a:spcPts val="0"/>
              </a:spcAft>
              <a:buClr>
                <a:schemeClr val="dk1"/>
              </a:buClr>
              <a:buSzPts val="1100"/>
              <a:buFont typeface="Arial"/>
              <a:buNone/>
            </a:pPr>
            <a:r>
              <a:t/>
            </a:r>
            <a:endParaRPr sz="1300">
              <a:solidFill>
                <a:srgbClr val="897157"/>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Remember, a posting schedule is not set in stone. It should be flexible enough to adapt to changes in audience behavior, social media algorithms, and trends. Regularly review and refine the posting schedule based on data and audience engagement to optimize the algorithm as much as you can to stay on their feeds.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Now I’ll pass it over to the rest of my team to drive deeper into how you can increase your revenue.</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4661660dc6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24661660dc6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4661660dc6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4661660dc6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
                <a:solidFill>
                  <a:schemeClr val="dk1"/>
                </a:solidFill>
              </a:rPr>
              <a:t>Lionel</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4eecef057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4eecef057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 - </a:t>
            </a:r>
            <a:r>
              <a:rPr lang="en">
                <a:solidFill>
                  <a:schemeClr val="dk1"/>
                </a:solidFill>
              </a:rPr>
              <a:t>Explore the services offered by your competitors and if it works for your business model. You can add competing prices or a unique perspective for photography. This is also a way to diversify your revenue sources. Advertise your existing </a:t>
            </a:r>
            <a:r>
              <a:rPr lang="en">
                <a:solidFill>
                  <a:schemeClr val="dk1"/>
                </a:solidFill>
              </a:rPr>
              <a:t>amenities</a:t>
            </a:r>
            <a:r>
              <a:rPr lang="en">
                <a:solidFill>
                  <a:schemeClr val="dk1"/>
                </a:solidFill>
              </a:rPr>
              <a:t> or invest in new ones. Perks such as a coffee machine, a wardrobe, a comfy couch, a small fridge encourages people to book for longer for a small price. Join a growing community of photographs and creatives around EaDo.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4661660dc6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4661660dc6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Jessie He:</a:t>
            </a:r>
            <a:endParaRPr/>
          </a:p>
          <a:p>
            <a:pPr indent="0" lvl="0" marL="0" rtl="0" algn="l">
              <a:spcBef>
                <a:spcPts val="0"/>
              </a:spcBef>
              <a:spcAft>
                <a:spcPts val="0"/>
              </a:spcAft>
              <a:buNone/>
            </a:pPr>
            <a:r>
              <a:rPr lang="en"/>
              <a:t>Google is such a great way to </a:t>
            </a:r>
            <a:r>
              <a:rPr lang="en"/>
              <a:t>advertise your company and engage with your customers. Let me tell you know, it is free to set it up. You can manage business information such as location, time, and photos. You also get something call Google Insight, where you get reports on what action they do when they find your listing.</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4661660dc6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4661660dc6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Lionel</a:t>
            </a:r>
            <a:br>
              <a:rPr lang="en"/>
            </a:br>
            <a:br>
              <a:rPr lang="en"/>
            </a:br>
            <a:r>
              <a:rPr lang="en"/>
              <a:t>Now Jan,</a:t>
            </a:r>
            <a:br>
              <a:rPr lang="en"/>
            </a:br>
            <a:r>
              <a:rPr lang="en">
                <a:solidFill>
                  <a:schemeClr val="dk1"/>
                </a:solidFill>
              </a:rPr>
              <a:t>Yes, the</a:t>
            </a:r>
            <a:r>
              <a:rPr lang="en">
                <a:solidFill>
                  <a:schemeClr val="dk1"/>
                </a:solidFill>
              </a:rPr>
              <a:t> Dataset you provided contained data from August 2022 to April 2023 but what does that mean for the future of your data!?</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have some great insights and Recommendations populated for you</a:t>
            </a:r>
            <a:endParaRPr>
              <a:solidFill>
                <a:schemeClr val="dk1"/>
              </a:solidFill>
            </a:endParaRPr>
          </a:p>
          <a:p>
            <a:pPr indent="0" lvl="0" marL="0" rtl="0" algn="l">
              <a:spcBef>
                <a:spcPts val="0"/>
              </a:spcBef>
              <a:spcAft>
                <a:spcPts val="0"/>
              </a:spcAft>
              <a:buNone/>
            </a:pPr>
            <a:br>
              <a:rPr lang="en"/>
            </a:br>
            <a:r>
              <a:rPr lang="en"/>
              <a:t>Thats right there’s no need for any additional screenshots!</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467bc207e4_1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467bc207e4_1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Lionel</a:t>
            </a:r>
            <a:br>
              <a:rPr lang="en"/>
            </a:br>
            <a:br>
              <a:rPr lang="en"/>
            </a:b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24661660dc6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24661660dc6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Lionel-</a:t>
            </a:r>
            <a:br>
              <a:rPr lang="en">
                <a:solidFill>
                  <a:schemeClr val="dk1"/>
                </a:solidFill>
              </a:rPr>
            </a:br>
            <a:br>
              <a:rPr lang="en">
                <a:solidFill>
                  <a:schemeClr val="dk1"/>
                </a:solidFill>
              </a:rPr>
            </a:br>
            <a:r>
              <a:rPr lang="en">
                <a:solidFill>
                  <a:schemeClr val="dk1"/>
                </a:solidFill>
              </a:rPr>
              <a:t>Here are the gems we promised!</a:t>
            </a:r>
            <a:br>
              <a:rPr lang="en">
                <a:solidFill>
                  <a:schemeClr val="dk1"/>
                </a:solidFill>
              </a:rPr>
            </a:br>
            <a:endParaRPr>
              <a:solidFill>
                <a:schemeClr val="dk1"/>
              </a:solidFill>
            </a:endParaRPr>
          </a:p>
          <a:p>
            <a:pPr indent="0" lvl="0" marL="0" rtl="0" algn="l">
              <a:lnSpc>
                <a:spcPct val="115000"/>
              </a:lnSpc>
              <a:spcBef>
                <a:spcPts val="0"/>
              </a:spcBef>
              <a:spcAft>
                <a:spcPts val="0"/>
              </a:spcAft>
              <a:buNone/>
            </a:pPr>
            <a:r>
              <a:rPr lang="en">
                <a:solidFill>
                  <a:schemeClr val="dk1"/>
                </a:solidFill>
              </a:rPr>
              <a:t>To track returning clients for a business, implementing a customer relationship management (CRM) system is recommended. The system involves collecting and storing customer data for tailored communication, such as customized offers and creating a positive customer experience to encourage repeat visits. Popular CRM platforms include Salesforce, HubSpot my personal favorite, Zoho CRM, and Microsoft Dynamics. With a CRM system, valuable insights can be gained into a customer's buying patterns to continuously improve their experience and better meet their needs over time.</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24661660dc6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24661660dc6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496946e9e3_1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496946e9e3_1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496946e9e3_1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496946e9e3_1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
                <a:solidFill>
                  <a:schemeClr val="dk1"/>
                </a:solidFill>
              </a:rPr>
              <a:t>Lionel</a:t>
            </a:r>
            <a:endParaRPr/>
          </a:p>
          <a:p>
            <a:pPr indent="0" lvl="0" marL="0" rtl="0" algn="l">
              <a:spcBef>
                <a:spcPts val="0"/>
              </a:spcBef>
              <a:spcAft>
                <a:spcPts val="0"/>
              </a:spcAft>
              <a:buNone/>
            </a:pPr>
            <a:r>
              <a:rPr lang="en"/>
              <a:t>Mention Dataset contains data from August 2022 to April 2023</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4661660dc6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4661660dc6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
                <a:solidFill>
                  <a:schemeClr val="dk1"/>
                </a:solidFill>
              </a:rPr>
              <a:t>Lionel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4d87baab4a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4d87baab4a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Shawn</a:t>
            </a:r>
            <a:endParaRPr/>
          </a:p>
          <a:p>
            <a:pPr indent="0" lvl="0" marL="0" rtl="0" algn="l">
              <a:spcBef>
                <a:spcPts val="0"/>
              </a:spcBef>
              <a:spcAft>
                <a:spcPts val="0"/>
              </a:spcAft>
              <a:buNone/>
            </a:pPr>
            <a:r>
              <a:rPr lang="en"/>
              <a:t>This map provides an overview of top states by visits across the United States.</a:t>
            </a:r>
            <a:endParaRPr/>
          </a:p>
          <a:p>
            <a:pPr indent="0" lvl="0" marL="0" rtl="0" algn="l">
              <a:spcBef>
                <a:spcPts val="0"/>
              </a:spcBef>
              <a:spcAft>
                <a:spcPts val="0"/>
              </a:spcAft>
              <a:buNone/>
            </a:pPr>
            <a:r>
              <a:rPr lang="en"/>
              <a:t>As the location of headquarters, Texas brings in the highest visitors, making up the largest percentage of total visits</a:t>
            </a:r>
            <a:endParaRPr/>
          </a:p>
          <a:p>
            <a:pPr indent="0" lvl="0" marL="0" rtl="0" algn="l">
              <a:spcBef>
                <a:spcPts val="0"/>
              </a:spcBef>
              <a:spcAft>
                <a:spcPts val="0"/>
              </a:spcAft>
              <a:buNone/>
            </a:pPr>
            <a:r>
              <a:rPr lang="en"/>
              <a:t>Virginia ranks second and New York places third for visits, </a:t>
            </a:r>
            <a:r>
              <a:rPr lang="en"/>
              <a:t>suggesting</a:t>
            </a:r>
            <a:r>
              <a:rPr lang="en"/>
              <a:t> potential interests from the East Coast area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4a08d7ed0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4a08d7ed0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Shawn </a:t>
            </a:r>
            <a:endParaRPr/>
          </a:p>
          <a:p>
            <a:pPr indent="0" lvl="0" marL="0" rtl="0" algn="l">
              <a:spcBef>
                <a:spcPts val="0"/>
              </a:spcBef>
              <a:spcAft>
                <a:spcPts val="0"/>
              </a:spcAft>
              <a:buNone/>
            </a:pPr>
            <a:r>
              <a:rPr lang="en"/>
              <a:t>The graph on the left provides an overview of the top cities in Texas by visits</a:t>
            </a:r>
            <a:endParaRPr/>
          </a:p>
          <a:p>
            <a:pPr indent="0" lvl="0" marL="0" rtl="0" algn="l">
              <a:spcBef>
                <a:spcPts val="0"/>
              </a:spcBef>
              <a:spcAft>
                <a:spcPts val="0"/>
              </a:spcAft>
              <a:buNone/>
            </a:pPr>
            <a:r>
              <a:rPr lang="en"/>
              <a:t>Aside from cities around Houston, one interesting finding is that there are some visits from Dallas and Austin, which are located far away from Houston. </a:t>
            </a:r>
            <a:endParaRPr/>
          </a:p>
          <a:p>
            <a:pPr indent="0" lvl="0" marL="0" rtl="0" algn="l">
              <a:spcBef>
                <a:spcPts val="0"/>
              </a:spcBef>
              <a:spcAft>
                <a:spcPts val="0"/>
              </a:spcAft>
              <a:buNone/>
            </a:pPr>
            <a:r>
              <a:rPr lang="en"/>
              <a:t>This indicates potential interest in the renting studio from further locations across Texas.</a:t>
            </a:r>
            <a:endParaRPr/>
          </a:p>
          <a:p>
            <a:pPr indent="0" lvl="0" marL="0" rtl="0" algn="l">
              <a:spcBef>
                <a:spcPts val="0"/>
              </a:spcBef>
              <a:spcAft>
                <a:spcPts val="0"/>
              </a:spcAft>
              <a:buNone/>
            </a:pPr>
            <a:r>
              <a:rPr lang="en"/>
              <a:t>The graph on the right shows the top cities around Houston by visits. As expected, Houston is the top on the list, as the studio is located in Houston. Katy ranked second and Spring third. These cities are likely potential customers living within close proximity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49294cde9e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49294cde9e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Mariama: </a:t>
            </a:r>
            <a:r>
              <a:rPr lang="en"/>
              <a:t>Hi Jen, a few weeks ago I spoke to about </a:t>
            </a:r>
            <a:r>
              <a:rPr lang="en"/>
              <a:t>bounce</a:t>
            </a:r>
            <a:r>
              <a:rPr lang="en"/>
              <a:t>  rates as it relates to your website. Today I will just be reintroducing the topic to you and explain why it’s important and </a:t>
            </a:r>
            <a:r>
              <a:rPr lang="en"/>
              <a:t>relevant</a:t>
            </a:r>
            <a:r>
              <a:rPr lang="en"/>
              <a:t> to your </a:t>
            </a:r>
            <a:r>
              <a:rPr lang="en"/>
              <a:t>photography</a:t>
            </a:r>
            <a:r>
              <a:rPr lang="en"/>
              <a:t> business. What is bounce rate? </a:t>
            </a:r>
            <a:r>
              <a:rPr lang="en" sz="1200">
                <a:solidFill>
                  <a:schemeClr val="dk1"/>
                </a:solidFill>
              </a:rPr>
              <a:t>Bounce rate is the percentage of users who leave a website after viewing only one page.</a:t>
            </a:r>
            <a:r>
              <a:rPr lang="en" sz="1200"/>
              <a:t>This page can be any page to which they are first directed to (such as the home page, residency page or membership page).</a:t>
            </a:r>
            <a:endParaRPr sz="1200"/>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Bounce rate is important because it is a way to  inform you about how engaged your users are with your website. Generally, when someone access your website for the first time, you want them to spend a good amount of time navigating throughout and learning more about your services and not leave the moment they access the page. We see that from Aug 2022 to Oct 2022, your bounce rate was quite higher than average which average is (20%-40%). Then there was a 17.42% drop in November 2022. With the data and information you provided us, were </a:t>
            </a:r>
            <a:r>
              <a:rPr lang="en"/>
              <a:t>able</a:t>
            </a:r>
            <a:r>
              <a:rPr lang="en"/>
              <a:t> to conclude the </a:t>
            </a:r>
            <a:r>
              <a:rPr lang="en"/>
              <a:t>reason</a:t>
            </a:r>
            <a:r>
              <a:rPr lang="en"/>
              <a:t> for drops in bounce rates for November and January was due to the ongoing promotions you were advertising during those months. Your website did its best in January in </a:t>
            </a:r>
            <a:r>
              <a:rPr lang="en"/>
              <a:t>maintaining</a:t>
            </a:r>
            <a:r>
              <a:rPr lang="en"/>
              <a:t> a good average bounce rate, which is great! This basically means more users were engaged with your website because the </a:t>
            </a:r>
            <a:r>
              <a:rPr lang="en"/>
              <a:t>promotions</a:t>
            </a:r>
            <a:r>
              <a:rPr lang="en"/>
              <a:t> you were having at the time was of a great </a:t>
            </a:r>
            <a:r>
              <a:rPr lang="en"/>
              <a:t>interest</a:t>
            </a:r>
            <a:r>
              <a:rPr lang="en"/>
              <a:t> to your audience. Hence, engaging in more advertising efforts </a:t>
            </a:r>
            <a:r>
              <a:rPr lang="en"/>
              <a:t>consistently for your business and </a:t>
            </a:r>
            <a:r>
              <a:rPr lang="en" sz="1200">
                <a:solidFill>
                  <a:schemeClr val="dk1"/>
                </a:solidFill>
              </a:rPr>
              <a:t>enhancing your website layout and content </a:t>
            </a:r>
            <a:r>
              <a:rPr lang="en"/>
              <a:t>is a great way to help reduce your website bounce rate performance and increase user engagement.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To sum up, high bounce rates suggest that your website user engagement is quite low as people are leaving your website the minute they land on it. Low bounce rate is good because it means users are visiting more than one page after accessing your website. </a:t>
            </a:r>
            <a:endParaRPr/>
          </a:p>
          <a:p>
            <a:pPr indent="0" lvl="0" marL="45720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1. Improve website loading speed - A fast loading website can increase user engagement and reduce bounce rates.</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2. Enhance website layout and content - High-quality content and an intuitive website design enhance engagement and help retain users on the website.</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3. Make website mobile-friendly - Make sure the website is optimized for mobile devices, as an increasing number of people access websites through their smartphones.</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4. Optimize website navigation - Easy and intuitive website navigation makes it user-friendly and guides visitors through your site.</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5. Ensure website is secure - A secure site with HTTPS protocol improves users' trust in your site and keeps them on it.</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6. Target website content - Understand the website’s target audience and design content that caters to their specific needs and interests.</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7. Enhance search engine optimization (SEO) - Optimize content to align with user search intent, resulting in a lower bounce rates.</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By implementing these strategies, businesses can improve user experience and engagement on their website, leading to a reduction in bounce rate.</a:t>
            </a:r>
            <a:endParaRPr>
              <a:solidFill>
                <a:srgbClr val="0D193B"/>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stion slide red">
  <p:cSld name="TITLE_1">
    <p:spTree>
      <p:nvGrpSpPr>
        <p:cNvPr id="50" name="Shape 50"/>
        <p:cNvGrpSpPr/>
        <p:nvPr/>
      </p:nvGrpSpPr>
      <p:grpSpPr>
        <a:xfrm>
          <a:off x="0" y="0"/>
          <a:ext cx="0" cy="0"/>
          <a:chOff x="0" y="0"/>
          <a:chExt cx="0" cy="0"/>
        </a:xfrm>
      </p:grpSpPr>
      <p:sp>
        <p:nvSpPr>
          <p:cNvPr id="51" name="Google Shape;51;p13"/>
          <p:cNvSpPr/>
          <p:nvPr/>
        </p:nvSpPr>
        <p:spPr>
          <a:xfrm>
            <a:off x="0" y="0"/>
            <a:ext cx="9144000" cy="5062800"/>
          </a:xfrm>
          <a:prstGeom prst="foldedCorner">
            <a:avLst>
              <a:gd fmla="val 26236" name="adj"/>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txBox="1"/>
          <p:nvPr>
            <p:ph type="ctrTitle"/>
          </p:nvPr>
        </p:nvSpPr>
        <p:spPr>
          <a:xfrm>
            <a:off x="685800" y="1583356"/>
            <a:ext cx="7772400" cy="21030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6000"/>
              <a:buFont typeface="Proxima Nova"/>
              <a:buNone/>
              <a:defRPr b="0" sz="6000">
                <a:solidFill>
                  <a:srgbClr val="FFFFFF"/>
                </a:solidFill>
                <a:latin typeface="Proxima Nova"/>
                <a:ea typeface="Proxima Nova"/>
                <a:cs typeface="Proxima Nova"/>
                <a:sym typeface="Proxima Nova"/>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pic>
        <p:nvPicPr>
          <p:cNvPr id="53" name="Google Shape;53;p13"/>
          <p:cNvPicPr preferRelativeResize="0"/>
          <p:nvPr/>
        </p:nvPicPr>
        <p:blipFill>
          <a:blip r:embed="rId2">
            <a:alphaModFix/>
          </a:blip>
          <a:stretch>
            <a:fillRect/>
          </a:stretch>
        </p:blipFill>
        <p:spPr>
          <a:xfrm>
            <a:off x="8401052" y="4694021"/>
            <a:ext cx="675724" cy="313099"/>
          </a:xfrm>
          <a:prstGeom prst="rect">
            <a:avLst/>
          </a:prstGeom>
          <a:noFill/>
          <a:ln>
            <a:noFill/>
          </a:ln>
        </p:spPr>
      </p:pic>
      <p:cxnSp>
        <p:nvCxnSpPr>
          <p:cNvPr id="54" name="Google Shape;54;p13"/>
          <p:cNvCxnSpPr/>
          <p:nvPr/>
        </p:nvCxnSpPr>
        <p:spPr>
          <a:xfrm>
            <a:off x="0" y="5107925"/>
            <a:ext cx="9144000" cy="0"/>
          </a:xfrm>
          <a:prstGeom prst="straightConnector1">
            <a:avLst/>
          </a:prstGeom>
          <a:noFill/>
          <a:ln cap="flat" cmpd="sng" w="76200">
            <a:solidFill>
              <a:srgbClr val="434343"/>
            </a:solidFill>
            <a:prstDash val="solid"/>
            <a:round/>
            <a:headEnd len="med" w="med" type="none"/>
            <a:tailEnd len="med" w="med" type="none"/>
          </a:ln>
        </p:spPr>
      </p:cxnSp>
      <p:sp>
        <p:nvSpPr>
          <p:cNvPr id="55" name="Google Shape;55;p13"/>
          <p:cNvSpPr txBox="1"/>
          <p:nvPr>
            <p:ph idx="12" type="sldNum"/>
          </p:nvPr>
        </p:nvSpPr>
        <p:spPr>
          <a:xfrm>
            <a:off x="50" y="4673650"/>
            <a:ext cx="1559400" cy="393600"/>
          </a:xfrm>
          <a:prstGeom prst="rect">
            <a:avLst/>
          </a:prstGeom>
        </p:spPr>
        <p:txBody>
          <a:bodyPr anchorCtr="0" anchor="ctr" bIns="91425" lIns="91425" spcFirstLastPara="1" rIns="91425" wrap="square" tIns="91425">
            <a:normAutofit/>
          </a:bodyPr>
          <a:lstStyle>
            <a:lvl1pPr lvl="0" rtl="0" algn="r">
              <a:buNone/>
              <a:defRPr b="1" sz="1200">
                <a:solidFill>
                  <a:srgbClr val="000000"/>
                </a:solidFill>
                <a:latin typeface="Proxima Nova"/>
                <a:ea typeface="Proxima Nova"/>
                <a:cs typeface="Proxima Nova"/>
                <a:sym typeface="Proxima Nova"/>
              </a:defRPr>
            </a:lvl1pPr>
            <a:lvl2pPr lvl="1" rtl="0" algn="r">
              <a:buNone/>
              <a:defRPr b="1" sz="1200">
                <a:solidFill>
                  <a:srgbClr val="000000"/>
                </a:solidFill>
                <a:latin typeface="Proxima Nova"/>
                <a:ea typeface="Proxima Nova"/>
                <a:cs typeface="Proxima Nova"/>
                <a:sym typeface="Proxima Nova"/>
              </a:defRPr>
            </a:lvl2pPr>
            <a:lvl3pPr lvl="2" rtl="0" algn="r">
              <a:buNone/>
              <a:defRPr b="1" sz="1200">
                <a:solidFill>
                  <a:srgbClr val="000000"/>
                </a:solidFill>
                <a:latin typeface="Proxima Nova"/>
                <a:ea typeface="Proxima Nova"/>
                <a:cs typeface="Proxima Nova"/>
                <a:sym typeface="Proxima Nova"/>
              </a:defRPr>
            </a:lvl3pPr>
            <a:lvl4pPr lvl="3" rtl="0" algn="r">
              <a:buNone/>
              <a:defRPr b="1" sz="1200">
                <a:solidFill>
                  <a:srgbClr val="000000"/>
                </a:solidFill>
                <a:latin typeface="Proxima Nova"/>
                <a:ea typeface="Proxima Nova"/>
                <a:cs typeface="Proxima Nova"/>
                <a:sym typeface="Proxima Nova"/>
              </a:defRPr>
            </a:lvl4pPr>
            <a:lvl5pPr lvl="4" rtl="0" algn="r">
              <a:buNone/>
              <a:defRPr b="1" sz="1200">
                <a:solidFill>
                  <a:srgbClr val="000000"/>
                </a:solidFill>
                <a:latin typeface="Proxima Nova"/>
                <a:ea typeface="Proxima Nova"/>
                <a:cs typeface="Proxima Nova"/>
                <a:sym typeface="Proxima Nova"/>
              </a:defRPr>
            </a:lvl5pPr>
            <a:lvl6pPr lvl="5" rtl="0" algn="r">
              <a:buNone/>
              <a:defRPr b="1" sz="1200">
                <a:solidFill>
                  <a:srgbClr val="000000"/>
                </a:solidFill>
                <a:latin typeface="Proxima Nova"/>
                <a:ea typeface="Proxima Nova"/>
                <a:cs typeface="Proxima Nova"/>
                <a:sym typeface="Proxima Nova"/>
              </a:defRPr>
            </a:lvl6pPr>
            <a:lvl7pPr lvl="6" rtl="0" algn="r">
              <a:buNone/>
              <a:defRPr b="1" sz="1200">
                <a:solidFill>
                  <a:srgbClr val="000000"/>
                </a:solidFill>
                <a:latin typeface="Proxima Nova"/>
                <a:ea typeface="Proxima Nova"/>
                <a:cs typeface="Proxima Nova"/>
                <a:sym typeface="Proxima Nova"/>
              </a:defRPr>
            </a:lvl7pPr>
            <a:lvl8pPr lvl="7" rtl="0" algn="r">
              <a:buNone/>
              <a:defRPr b="1" sz="1200">
                <a:solidFill>
                  <a:srgbClr val="000000"/>
                </a:solidFill>
                <a:latin typeface="Proxima Nova"/>
                <a:ea typeface="Proxima Nova"/>
                <a:cs typeface="Proxima Nova"/>
                <a:sym typeface="Proxima Nova"/>
              </a:defRPr>
            </a:lvl8pPr>
            <a:lvl9pPr lvl="8" rtl="0" algn="r">
              <a:buNone/>
              <a:defRPr b="1" sz="1200">
                <a:solidFill>
                  <a:srgbClr val="000000"/>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r>
              <a:rPr lang="en"/>
              <a:t> • </a:t>
            </a:r>
            <a:r>
              <a:rPr lang="en">
                <a:solidFill>
                  <a:srgbClr val="FFFFFF"/>
                </a:solidFill>
              </a:rPr>
              <a:t>co</a:t>
            </a:r>
            <a:r>
              <a:rPr lang="en"/>
              <a:t>opcareers.org</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stion slide yellow">
  <p:cSld name="TITLE_1_1">
    <p:spTree>
      <p:nvGrpSpPr>
        <p:cNvPr id="56" name="Shape 56"/>
        <p:cNvGrpSpPr/>
        <p:nvPr/>
      </p:nvGrpSpPr>
      <p:grpSpPr>
        <a:xfrm>
          <a:off x="0" y="0"/>
          <a:ext cx="0" cy="0"/>
          <a:chOff x="0" y="0"/>
          <a:chExt cx="0" cy="0"/>
        </a:xfrm>
      </p:grpSpPr>
      <p:sp>
        <p:nvSpPr>
          <p:cNvPr id="57" name="Google Shape;57;p14"/>
          <p:cNvSpPr/>
          <p:nvPr/>
        </p:nvSpPr>
        <p:spPr>
          <a:xfrm>
            <a:off x="0" y="0"/>
            <a:ext cx="9144000" cy="5062800"/>
          </a:xfrm>
          <a:prstGeom prst="foldedCorner">
            <a:avLst>
              <a:gd fmla="val 26236" name="adj"/>
            </a:avLst>
          </a:prstGeom>
          <a:solidFill>
            <a:srgbClr val="FFCC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 name="Google Shape;58;p14"/>
          <p:cNvPicPr preferRelativeResize="0"/>
          <p:nvPr/>
        </p:nvPicPr>
        <p:blipFill>
          <a:blip r:embed="rId2">
            <a:alphaModFix/>
          </a:blip>
          <a:stretch>
            <a:fillRect/>
          </a:stretch>
        </p:blipFill>
        <p:spPr>
          <a:xfrm>
            <a:off x="8401052" y="4694021"/>
            <a:ext cx="675724" cy="313099"/>
          </a:xfrm>
          <a:prstGeom prst="rect">
            <a:avLst/>
          </a:prstGeom>
          <a:noFill/>
          <a:ln>
            <a:noFill/>
          </a:ln>
        </p:spPr>
      </p:pic>
      <p:cxnSp>
        <p:nvCxnSpPr>
          <p:cNvPr id="59" name="Google Shape;59;p14"/>
          <p:cNvCxnSpPr/>
          <p:nvPr/>
        </p:nvCxnSpPr>
        <p:spPr>
          <a:xfrm>
            <a:off x="0" y="5107925"/>
            <a:ext cx="9144000" cy="0"/>
          </a:xfrm>
          <a:prstGeom prst="straightConnector1">
            <a:avLst/>
          </a:prstGeom>
          <a:noFill/>
          <a:ln cap="flat" cmpd="sng" w="76200">
            <a:solidFill>
              <a:srgbClr val="434343"/>
            </a:solidFill>
            <a:prstDash val="solid"/>
            <a:round/>
            <a:headEnd len="med" w="med" type="none"/>
            <a:tailEnd len="med" w="med" type="none"/>
          </a:ln>
        </p:spPr>
      </p:cxnSp>
      <p:sp>
        <p:nvSpPr>
          <p:cNvPr id="60" name="Google Shape;60;p14"/>
          <p:cNvSpPr txBox="1"/>
          <p:nvPr>
            <p:ph type="ctrTitle"/>
          </p:nvPr>
        </p:nvSpPr>
        <p:spPr>
          <a:xfrm>
            <a:off x="685800" y="1583356"/>
            <a:ext cx="7772400" cy="21030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6000"/>
              <a:buFont typeface="Proxima Nova"/>
              <a:buNone/>
              <a:defRPr b="0" sz="6000">
                <a:solidFill>
                  <a:srgbClr val="FFFFFF"/>
                </a:solidFill>
                <a:latin typeface="Proxima Nova"/>
                <a:ea typeface="Proxima Nova"/>
                <a:cs typeface="Proxima Nova"/>
                <a:sym typeface="Proxima Nova"/>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61" name="Google Shape;61;p14"/>
          <p:cNvSpPr txBox="1"/>
          <p:nvPr>
            <p:ph idx="12" type="sldNum"/>
          </p:nvPr>
        </p:nvSpPr>
        <p:spPr>
          <a:xfrm>
            <a:off x="50" y="4673650"/>
            <a:ext cx="1559400" cy="393600"/>
          </a:xfrm>
          <a:prstGeom prst="rect">
            <a:avLst/>
          </a:prstGeom>
        </p:spPr>
        <p:txBody>
          <a:bodyPr anchorCtr="0" anchor="ctr" bIns="91425" lIns="91425" spcFirstLastPara="1" rIns="91425" wrap="square" tIns="91425">
            <a:normAutofit/>
          </a:bodyPr>
          <a:lstStyle>
            <a:lvl1pPr lvl="0" rtl="0" algn="r">
              <a:buNone/>
              <a:defRPr b="1" sz="1200">
                <a:solidFill>
                  <a:srgbClr val="000000"/>
                </a:solidFill>
                <a:latin typeface="Proxima Nova"/>
                <a:ea typeface="Proxima Nova"/>
                <a:cs typeface="Proxima Nova"/>
                <a:sym typeface="Proxima Nova"/>
              </a:defRPr>
            </a:lvl1pPr>
            <a:lvl2pPr lvl="1" rtl="0" algn="r">
              <a:buNone/>
              <a:defRPr b="1" sz="1200">
                <a:solidFill>
                  <a:srgbClr val="000000"/>
                </a:solidFill>
                <a:latin typeface="Proxima Nova"/>
                <a:ea typeface="Proxima Nova"/>
                <a:cs typeface="Proxima Nova"/>
                <a:sym typeface="Proxima Nova"/>
              </a:defRPr>
            </a:lvl2pPr>
            <a:lvl3pPr lvl="2" rtl="0" algn="r">
              <a:buNone/>
              <a:defRPr b="1" sz="1200">
                <a:solidFill>
                  <a:srgbClr val="000000"/>
                </a:solidFill>
                <a:latin typeface="Proxima Nova"/>
                <a:ea typeface="Proxima Nova"/>
                <a:cs typeface="Proxima Nova"/>
                <a:sym typeface="Proxima Nova"/>
              </a:defRPr>
            </a:lvl3pPr>
            <a:lvl4pPr lvl="3" rtl="0" algn="r">
              <a:buNone/>
              <a:defRPr b="1" sz="1200">
                <a:solidFill>
                  <a:srgbClr val="000000"/>
                </a:solidFill>
                <a:latin typeface="Proxima Nova"/>
                <a:ea typeface="Proxima Nova"/>
                <a:cs typeface="Proxima Nova"/>
                <a:sym typeface="Proxima Nova"/>
              </a:defRPr>
            </a:lvl4pPr>
            <a:lvl5pPr lvl="4" rtl="0" algn="r">
              <a:buNone/>
              <a:defRPr b="1" sz="1200">
                <a:solidFill>
                  <a:srgbClr val="000000"/>
                </a:solidFill>
                <a:latin typeface="Proxima Nova"/>
                <a:ea typeface="Proxima Nova"/>
                <a:cs typeface="Proxima Nova"/>
                <a:sym typeface="Proxima Nova"/>
              </a:defRPr>
            </a:lvl5pPr>
            <a:lvl6pPr lvl="5" rtl="0" algn="r">
              <a:buNone/>
              <a:defRPr b="1" sz="1200">
                <a:solidFill>
                  <a:srgbClr val="000000"/>
                </a:solidFill>
                <a:latin typeface="Proxima Nova"/>
                <a:ea typeface="Proxima Nova"/>
                <a:cs typeface="Proxima Nova"/>
                <a:sym typeface="Proxima Nova"/>
              </a:defRPr>
            </a:lvl6pPr>
            <a:lvl7pPr lvl="6" rtl="0" algn="r">
              <a:buNone/>
              <a:defRPr b="1" sz="1200">
                <a:solidFill>
                  <a:srgbClr val="000000"/>
                </a:solidFill>
                <a:latin typeface="Proxima Nova"/>
                <a:ea typeface="Proxima Nova"/>
                <a:cs typeface="Proxima Nova"/>
                <a:sym typeface="Proxima Nova"/>
              </a:defRPr>
            </a:lvl7pPr>
            <a:lvl8pPr lvl="7" rtl="0" algn="r">
              <a:buNone/>
              <a:defRPr b="1" sz="1200">
                <a:solidFill>
                  <a:srgbClr val="000000"/>
                </a:solidFill>
                <a:latin typeface="Proxima Nova"/>
                <a:ea typeface="Proxima Nova"/>
                <a:cs typeface="Proxima Nova"/>
                <a:sym typeface="Proxima Nova"/>
              </a:defRPr>
            </a:lvl8pPr>
            <a:lvl9pPr lvl="8" rtl="0" algn="r">
              <a:buNone/>
              <a:defRPr b="1" sz="1200">
                <a:solidFill>
                  <a:srgbClr val="000000"/>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r>
              <a:rPr lang="en"/>
              <a:t> • </a:t>
            </a:r>
            <a:r>
              <a:rPr lang="en">
                <a:solidFill>
                  <a:srgbClr val="FFFFFF"/>
                </a:solidFill>
              </a:rPr>
              <a:t>co</a:t>
            </a:r>
            <a:r>
              <a:rPr lang="en"/>
              <a:t>opcareers.org</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stion slide green">
  <p:cSld name="TITLE_1_1_1">
    <p:spTree>
      <p:nvGrpSpPr>
        <p:cNvPr id="62" name="Shape 62"/>
        <p:cNvGrpSpPr/>
        <p:nvPr/>
      </p:nvGrpSpPr>
      <p:grpSpPr>
        <a:xfrm>
          <a:off x="0" y="0"/>
          <a:ext cx="0" cy="0"/>
          <a:chOff x="0" y="0"/>
          <a:chExt cx="0" cy="0"/>
        </a:xfrm>
      </p:grpSpPr>
      <p:sp>
        <p:nvSpPr>
          <p:cNvPr id="63" name="Google Shape;63;p15"/>
          <p:cNvSpPr/>
          <p:nvPr/>
        </p:nvSpPr>
        <p:spPr>
          <a:xfrm>
            <a:off x="0" y="0"/>
            <a:ext cx="9144000" cy="5062800"/>
          </a:xfrm>
          <a:prstGeom prst="foldedCorner">
            <a:avLst>
              <a:gd fmla="val 26236" name="adj"/>
            </a:avLst>
          </a:prstGeom>
          <a:solidFill>
            <a:srgbClr val="00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4" name="Google Shape;64;p15"/>
          <p:cNvPicPr preferRelativeResize="0"/>
          <p:nvPr/>
        </p:nvPicPr>
        <p:blipFill>
          <a:blip r:embed="rId2">
            <a:alphaModFix/>
          </a:blip>
          <a:stretch>
            <a:fillRect/>
          </a:stretch>
        </p:blipFill>
        <p:spPr>
          <a:xfrm>
            <a:off x="8401052" y="4694021"/>
            <a:ext cx="675724" cy="313099"/>
          </a:xfrm>
          <a:prstGeom prst="rect">
            <a:avLst/>
          </a:prstGeom>
          <a:noFill/>
          <a:ln>
            <a:noFill/>
          </a:ln>
        </p:spPr>
      </p:pic>
      <p:cxnSp>
        <p:nvCxnSpPr>
          <p:cNvPr id="65" name="Google Shape;65;p15"/>
          <p:cNvCxnSpPr/>
          <p:nvPr/>
        </p:nvCxnSpPr>
        <p:spPr>
          <a:xfrm>
            <a:off x="0" y="5107925"/>
            <a:ext cx="9144000" cy="0"/>
          </a:xfrm>
          <a:prstGeom prst="straightConnector1">
            <a:avLst/>
          </a:prstGeom>
          <a:noFill/>
          <a:ln cap="flat" cmpd="sng" w="76200">
            <a:solidFill>
              <a:srgbClr val="434343"/>
            </a:solidFill>
            <a:prstDash val="solid"/>
            <a:round/>
            <a:headEnd len="med" w="med" type="none"/>
            <a:tailEnd len="med" w="med" type="none"/>
          </a:ln>
        </p:spPr>
      </p:cxnSp>
      <p:sp>
        <p:nvSpPr>
          <p:cNvPr id="66" name="Google Shape;66;p15"/>
          <p:cNvSpPr txBox="1"/>
          <p:nvPr>
            <p:ph type="ctrTitle"/>
          </p:nvPr>
        </p:nvSpPr>
        <p:spPr>
          <a:xfrm>
            <a:off x="685800" y="1583356"/>
            <a:ext cx="7772400" cy="21030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6000"/>
              <a:buFont typeface="Proxima Nova"/>
              <a:buNone/>
              <a:defRPr b="0" sz="6000">
                <a:solidFill>
                  <a:srgbClr val="FFFFFF"/>
                </a:solidFill>
                <a:latin typeface="Proxima Nova"/>
                <a:ea typeface="Proxima Nova"/>
                <a:cs typeface="Proxima Nova"/>
                <a:sym typeface="Proxima Nova"/>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67" name="Google Shape;67;p15"/>
          <p:cNvSpPr txBox="1"/>
          <p:nvPr>
            <p:ph idx="12" type="sldNum"/>
          </p:nvPr>
        </p:nvSpPr>
        <p:spPr>
          <a:xfrm>
            <a:off x="50" y="4673650"/>
            <a:ext cx="1559400" cy="393600"/>
          </a:xfrm>
          <a:prstGeom prst="rect">
            <a:avLst/>
          </a:prstGeom>
        </p:spPr>
        <p:txBody>
          <a:bodyPr anchorCtr="0" anchor="ctr" bIns="91425" lIns="91425" spcFirstLastPara="1" rIns="91425" wrap="square" tIns="91425">
            <a:normAutofit/>
          </a:bodyPr>
          <a:lstStyle>
            <a:lvl1pPr lvl="0" rtl="0" algn="r">
              <a:buNone/>
              <a:defRPr b="1" sz="1200">
                <a:solidFill>
                  <a:srgbClr val="000000"/>
                </a:solidFill>
                <a:latin typeface="Proxima Nova"/>
                <a:ea typeface="Proxima Nova"/>
                <a:cs typeface="Proxima Nova"/>
                <a:sym typeface="Proxima Nova"/>
              </a:defRPr>
            </a:lvl1pPr>
            <a:lvl2pPr lvl="1" rtl="0" algn="r">
              <a:buNone/>
              <a:defRPr b="1" sz="1200">
                <a:solidFill>
                  <a:srgbClr val="000000"/>
                </a:solidFill>
                <a:latin typeface="Proxima Nova"/>
                <a:ea typeface="Proxima Nova"/>
                <a:cs typeface="Proxima Nova"/>
                <a:sym typeface="Proxima Nova"/>
              </a:defRPr>
            </a:lvl2pPr>
            <a:lvl3pPr lvl="2" rtl="0" algn="r">
              <a:buNone/>
              <a:defRPr b="1" sz="1200">
                <a:solidFill>
                  <a:srgbClr val="000000"/>
                </a:solidFill>
                <a:latin typeface="Proxima Nova"/>
                <a:ea typeface="Proxima Nova"/>
                <a:cs typeface="Proxima Nova"/>
                <a:sym typeface="Proxima Nova"/>
              </a:defRPr>
            </a:lvl3pPr>
            <a:lvl4pPr lvl="3" rtl="0" algn="r">
              <a:buNone/>
              <a:defRPr b="1" sz="1200">
                <a:solidFill>
                  <a:srgbClr val="000000"/>
                </a:solidFill>
                <a:latin typeface="Proxima Nova"/>
                <a:ea typeface="Proxima Nova"/>
                <a:cs typeface="Proxima Nova"/>
                <a:sym typeface="Proxima Nova"/>
              </a:defRPr>
            </a:lvl4pPr>
            <a:lvl5pPr lvl="4" rtl="0" algn="r">
              <a:buNone/>
              <a:defRPr b="1" sz="1200">
                <a:solidFill>
                  <a:srgbClr val="000000"/>
                </a:solidFill>
                <a:latin typeface="Proxima Nova"/>
                <a:ea typeface="Proxima Nova"/>
                <a:cs typeface="Proxima Nova"/>
                <a:sym typeface="Proxima Nova"/>
              </a:defRPr>
            </a:lvl5pPr>
            <a:lvl6pPr lvl="5" rtl="0" algn="r">
              <a:buNone/>
              <a:defRPr b="1" sz="1200">
                <a:solidFill>
                  <a:srgbClr val="000000"/>
                </a:solidFill>
                <a:latin typeface="Proxima Nova"/>
                <a:ea typeface="Proxima Nova"/>
                <a:cs typeface="Proxima Nova"/>
                <a:sym typeface="Proxima Nova"/>
              </a:defRPr>
            </a:lvl6pPr>
            <a:lvl7pPr lvl="6" rtl="0" algn="r">
              <a:buNone/>
              <a:defRPr b="1" sz="1200">
                <a:solidFill>
                  <a:srgbClr val="000000"/>
                </a:solidFill>
                <a:latin typeface="Proxima Nova"/>
                <a:ea typeface="Proxima Nova"/>
                <a:cs typeface="Proxima Nova"/>
                <a:sym typeface="Proxima Nova"/>
              </a:defRPr>
            </a:lvl7pPr>
            <a:lvl8pPr lvl="7" rtl="0" algn="r">
              <a:buNone/>
              <a:defRPr b="1" sz="1200">
                <a:solidFill>
                  <a:srgbClr val="000000"/>
                </a:solidFill>
                <a:latin typeface="Proxima Nova"/>
                <a:ea typeface="Proxima Nova"/>
                <a:cs typeface="Proxima Nova"/>
                <a:sym typeface="Proxima Nova"/>
              </a:defRPr>
            </a:lvl8pPr>
            <a:lvl9pPr lvl="8" rtl="0" algn="r">
              <a:buNone/>
              <a:defRPr b="1" sz="1200">
                <a:solidFill>
                  <a:srgbClr val="000000"/>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r>
              <a:rPr lang="en"/>
              <a:t> • </a:t>
            </a:r>
            <a:r>
              <a:rPr lang="en">
                <a:solidFill>
                  <a:srgbClr val="FFFFFF"/>
                </a:solidFill>
              </a:rPr>
              <a:t>co</a:t>
            </a:r>
            <a:r>
              <a:rPr lang="en"/>
              <a:t>opcareers.org</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stion slide blue">
  <p:cSld name="TITLE_1_1_1_1">
    <p:spTree>
      <p:nvGrpSpPr>
        <p:cNvPr id="68" name="Shape 68"/>
        <p:cNvGrpSpPr/>
        <p:nvPr/>
      </p:nvGrpSpPr>
      <p:grpSpPr>
        <a:xfrm>
          <a:off x="0" y="0"/>
          <a:ext cx="0" cy="0"/>
          <a:chOff x="0" y="0"/>
          <a:chExt cx="0" cy="0"/>
        </a:xfrm>
      </p:grpSpPr>
      <p:sp>
        <p:nvSpPr>
          <p:cNvPr id="69" name="Google Shape;69;p16"/>
          <p:cNvSpPr/>
          <p:nvPr/>
        </p:nvSpPr>
        <p:spPr>
          <a:xfrm>
            <a:off x="0" y="0"/>
            <a:ext cx="9144000" cy="5062800"/>
          </a:xfrm>
          <a:prstGeom prst="foldedCorner">
            <a:avLst>
              <a:gd fmla="val 26236" name="adj"/>
            </a:avLst>
          </a:prstGeom>
          <a:solidFill>
            <a:srgbClr val="336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0" name="Google Shape;70;p16"/>
          <p:cNvPicPr preferRelativeResize="0"/>
          <p:nvPr/>
        </p:nvPicPr>
        <p:blipFill>
          <a:blip r:embed="rId2">
            <a:alphaModFix/>
          </a:blip>
          <a:stretch>
            <a:fillRect/>
          </a:stretch>
        </p:blipFill>
        <p:spPr>
          <a:xfrm>
            <a:off x="8401052" y="4694021"/>
            <a:ext cx="675724" cy="313099"/>
          </a:xfrm>
          <a:prstGeom prst="rect">
            <a:avLst/>
          </a:prstGeom>
          <a:noFill/>
          <a:ln>
            <a:noFill/>
          </a:ln>
        </p:spPr>
      </p:pic>
      <p:cxnSp>
        <p:nvCxnSpPr>
          <p:cNvPr id="71" name="Google Shape;71;p16"/>
          <p:cNvCxnSpPr/>
          <p:nvPr/>
        </p:nvCxnSpPr>
        <p:spPr>
          <a:xfrm>
            <a:off x="0" y="5107925"/>
            <a:ext cx="9144000" cy="0"/>
          </a:xfrm>
          <a:prstGeom prst="straightConnector1">
            <a:avLst/>
          </a:prstGeom>
          <a:noFill/>
          <a:ln cap="flat" cmpd="sng" w="76200">
            <a:solidFill>
              <a:srgbClr val="434343"/>
            </a:solidFill>
            <a:prstDash val="solid"/>
            <a:round/>
            <a:headEnd len="med" w="med" type="none"/>
            <a:tailEnd len="med" w="med" type="none"/>
          </a:ln>
        </p:spPr>
      </p:cxnSp>
      <p:sp>
        <p:nvSpPr>
          <p:cNvPr id="72" name="Google Shape;72;p16"/>
          <p:cNvSpPr txBox="1"/>
          <p:nvPr>
            <p:ph type="ctrTitle"/>
          </p:nvPr>
        </p:nvSpPr>
        <p:spPr>
          <a:xfrm>
            <a:off x="685800" y="1583356"/>
            <a:ext cx="7772400" cy="21030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6000"/>
              <a:buFont typeface="Proxima Nova"/>
              <a:buNone/>
              <a:defRPr b="0" sz="6000">
                <a:solidFill>
                  <a:srgbClr val="FFFFFF"/>
                </a:solidFill>
                <a:latin typeface="Proxima Nova"/>
                <a:ea typeface="Proxima Nova"/>
                <a:cs typeface="Proxima Nova"/>
                <a:sym typeface="Proxima Nova"/>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73" name="Google Shape;73;p16"/>
          <p:cNvSpPr txBox="1"/>
          <p:nvPr>
            <p:ph idx="12" type="sldNum"/>
          </p:nvPr>
        </p:nvSpPr>
        <p:spPr>
          <a:xfrm>
            <a:off x="50" y="4673650"/>
            <a:ext cx="1559400" cy="393600"/>
          </a:xfrm>
          <a:prstGeom prst="rect">
            <a:avLst/>
          </a:prstGeom>
        </p:spPr>
        <p:txBody>
          <a:bodyPr anchorCtr="0" anchor="ctr" bIns="91425" lIns="91425" spcFirstLastPara="1" rIns="91425" wrap="square" tIns="91425">
            <a:normAutofit/>
          </a:bodyPr>
          <a:lstStyle>
            <a:lvl1pPr lvl="0" rtl="0" algn="r">
              <a:buNone/>
              <a:defRPr b="1" sz="1200">
                <a:solidFill>
                  <a:srgbClr val="000000"/>
                </a:solidFill>
                <a:latin typeface="Proxima Nova"/>
                <a:ea typeface="Proxima Nova"/>
                <a:cs typeface="Proxima Nova"/>
                <a:sym typeface="Proxima Nova"/>
              </a:defRPr>
            </a:lvl1pPr>
            <a:lvl2pPr lvl="1" rtl="0" algn="r">
              <a:buNone/>
              <a:defRPr b="1" sz="1200">
                <a:solidFill>
                  <a:srgbClr val="000000"/>
                </a:solidFill>
                <a:latin typeface="Proxima Nova"/>
                <a:ea typeface="Proxima Nova"/>
                <a:cs typeface="Proxima Nova"/>
                <a:sym typeface="Proxima Nova"/>
              </a:defRPr>
            </a:lvl2pPr>
            <a:lvl3pPr lvl="2" rtl="0" algn="r">
              <a:buNone/>
              <a:defRPr b="1" sz="1200">
                <a:solidFill>
                  <a:srgbClr val="000000"/>
                </a:solidFill>
                <a:latin typeface="Proxima Nova"/>
                <a:ea typeface="Proxima Nova"/>
                <a:cs typeface="Proxima Nova"/>
                <a:sym typeface="Proxima Nova"/>
              </a:defRPr>
            </a:lvl3pPr>
            <a:lvl4pPr lvl="3" rtl="0" algn="r">
              <a:buNone/>
              <a:defRPr b="1" sz="1200">
                <a:solidFill>
                  <a:srgbClr val="000000"/>
                </a:solidFill>
                <a:latin typeface="Proxima Nova"/>
                <a:ea typeface="Proxima Nova"/>
                <a:cs typeface="Proxima Nova"/>
                <a:sym typeface="Proxima Nova"/>
              </a:defRPr>
            </a:lvl4pPr>
            <a:lvl5pPr lvl="4" rtl="0" algn="r">
              <a:buNone/>
              <a:defRPr b="1" sz="1200">
                <a:solidFill>
                  <a:srgbClr val="000000"/>
                </a:solidFill>
                <a:latin typeface="Proxima Nova"/>
                <a:ea typeface="Proxima Nova"/>
                <a:cs typeface="Proxima Nova"/>
                <a:sym typeface="Proxima Nova"/>
              </a:defRPr>
            </a:lvl5pPr>
            <a:lvl6pPr lvl="5" rtl="0" algn="r">
              <a:buNone/>
              <a:defRPr b="1" sz="1200">
                <a:solidFill>
                  <a:srgbClr val="000000"/>
                </a:solidFill>
                <a:latin typeface="Proxima Nova"/>
                <a:ea typeface="Proxima Nova"/>
                <a:cs typeface="Proxima Nova"/>
                <a:sym typeface="Proxima Nova"/>
              </a:defRPr>
            </a:lvl6pPr>
            <a:lvl7pPr lvl="6" rtl="0" algn="r">
              <a:buNone/>
              <a:defRPr b="1" sz="1200">
                <a:solidFill>
                  <a:srgbClr val="000000"/>
                </a:solidFill>
                <a:latin typeface="Proxima Nova"/>
                <a:ea typeface="Proxima Nova"/>
                <a:cs typeface="Proxima Nova"/>
                <a:sym typeface="Proxima Nova"/>
              </a:defRPr>
            </a:lvl7pPr>
            <a:lvl8pPr lvl="7" rtl="0" algn="r">
              <a:buNone/>
              <a:defRPr b="1" sz="1200">
                <a:solidFill>
                  <a:srgbClr val="000000"/>
                </a:solidFill>
                <a:latin typeface="Proxima Nova"/>
                <a:ea typeface="Proxima Nova"/>
                <a:cs typeface="Proxima Nova"/>
                <a:sym typeface="Proxima Nova"/>
              </a:defRPr>
            </a:lvl8pPr>
            <a:lvl9pPr lvl="8" rtl="0" algn="r">
              <a:buNone/>
              <a:defRPr b="1" sz="1200">
                <a:solidFill>
                  <a:srgbClr val="000000"/>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r>
              <a:rPr lang="en"/>
              <a:t> • </a:t>
            </a:r>
            <a:r>
              <a:rPr lang="en">
                <a:solidFill>
                  <a:srgbClr val="FFFFFF"/>
                </a:solidFill>
              </a:rPr>
              <a:t>co</a:t>
            </a:r>
            <a:r>
              <a:rPr lang="en"/>
              <a:t>opcareers.org</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stion slide purple">
  <p:cSld name="TITLE_1_1_1_1_1">
    <p:spTree>
      <p:nvGrpSpPr>
        <p:cNvPr id="74" name="Shape 74"/>
        <p:cNvGrpSpPr/>
        <p:nvPr/>
      </p:nvGrpSpPr>
      <p:grpSpPr>
        <a:xfrm>
          <a:off x="0" y="0"/>
          <a:ext cx="0" cy="0"/>
          <a:chOff x="0" y="0"/>
          <a:chExt cx="0" cy="0"/>
        </a:xfrm>
      </p:grpSpPr>
      <p:sp>
        <p:nvSpPr>
          <p:cNvPr id="75" name="Google Shape;75;p17"/>
          <p:cNvSpPr/>
          <p:nvPr/>
        </p:nvSpPr>
        <p:spPr>
          <a:xfrm>
            <a:off x="0" y="0"/>
            <a:ext cx="9144000" cy="5062800"/>
          </a:xfrm>
          <a:prstGeom prst="foldedCorner">
            <a:avLst>
              <a:gd fmla="val 26236" name="adj"/>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6" name="Google Shape;76;p17"/>
          <p:cNvPicPr preferRelativeResize="0"/>
          <p:nvPr/>
        </p:nvPicPr>
        <p:blipFill>
          <a:blip r:embed="rId2">
            <a:alphaModFix/>
          </a:blip>
          <a:stretch>
            <a:fillRect/>
          </a:stretch>
        </p:blipFill>
        <p:spPr>
          <a:xfrm>
            <a:off x="8401052" y="4694021"/>
            <a:ext cx="675724" cy="313099"/>
          </a:xfrm>
          <a:prstGeom prst="rect">
            <a:avLst/>
          </a:prstGeom>
          <a:noFill/>
          <a:ln>
            <a:noFill/>
          </a:ln>
        </p:spPr>
      </p:pic>
      <p:cxnSp>
        <p:nvCxnSpPr>
          <p:cNvPr id="77" name="Google Shape;77;p17"/>
          <p:cNvCxnSpPr/>
          <p:nvPr/>
        </p:nvCxnSpPr>
        <p:spPr>
          <a:xfrm>
            <a:off x="0" y="5107925"/>
            <a:ext cx="9144000" cy="0"/>
          </a:xfrm>
          <a:prstGeom prst="straightConnector1">
            <a:avLst/>
          </a:prstGeom>
          <a:noFill/>
          <a:ln cap="flat" cmpd="sng" w="76200">
            <a:solidFill>
              <a:srgbClr val="434343"/>
            </a:solidFill>
            <a:prstDash val="solid"/>
            <a:round/>
            <a:headEnd len="med" w="med" type="none"/>
            <a:tailEnd len="med" w="med" type="none"/>
          </a:ln>
        </p:spPr>
      </p:cxnSp>
      <p:sp>
        <p:nvSpPr>
          <p:cNvPr id="78" name="Google Shape;78;p17"/>
          <p:cNvSpPr txBox="1"/>
          <p:nvPr>
            <p:ph type="ctrTitle"/>
          </p:nvPr>
        </p:nvSpPr>
        <p:spPr>
          <a:xfrm>
            <a:off x="685800" y="1583356"/>
            <a:ext cx="7772400" cy="21030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6000"/>
              <a:buFont typeface="Proxima Nova"/>
              <a:buNone/>
              <a:defRPr b="0" sz="6000">
                <a:solidFill>
                  <a:srgbClr val="FFFFFF"/>
                </a:solidFill>
                <a:latin typeface="Proxima Nova"/>
                <a:ea typeface="Proxima Nova"/>
                <a:cs typeface="Proxima Nova"/>
                <a:sym typeface="Proxima Nova"/>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79" name="Google Shape;79;p17"/>
          <p:cNvSpPr txBox="1"/>
          <p:nvPr>
            <p:ph idx="12" type="sldNum"/>
          </p:nvPr>
        </p:nvSpPr>
        <p:spPr>
          <a:xfrm>
            <a:off x="50" y="4673650"/>
            <a:ext cx="1559400" cy="393600"/>
          </a:xfrm>
          <a:prstGeom prst="rect">
            <a:avLst/>
          </a:prstGeom>
        </p:spPr>
        <p:txBody>
          <a:bodyPr anchorCtr="0" anchor="ctr" bIns="91425" lIns="91425" spcFirstLastPara="1" rIns="91425" wrap="square" tIns="91425">
            <a:normAutofit/>
          </a:bodyPr>
          <a:lstStyle>
            <a:lvl1pPr lvl="0" rtl="0" algn="r">
              <a:buNone/>
              <a:defRPr b="1" sz="1200">
                <a:solidFill>
                  <a:srgbClr val="000000"/>
                </a:solidFill>
                <a:latin typeface="Proxima Nova"/>
                <a:ea typeface="Proxima Nova"/>
                <a:cs typeface="Proxima Nova"/>
                <a:sym typeface="Proxima Nova"/>
              </a:defRPr>
            </a:lvl1pPr>
            <a:lvl2pPr lvl="1" rtl="0" algn="r">
              <a:buNone/>
              <a:defRPr b="1" sz="1200">
                <a:solidFill>
                  <a:srgbClr val="000000"/>
                </a:solidFill>
                <a:latin typeface="Proxima Nova"/>
                <a:ea typeface="Proxima Nova"/>
                <a:cs typeface="Proxima Nova"/>
                <a:sym typeface="Proxima Nova"/>
              </a:defRPr>
            </a:lvl2pPr>
            <a:lvl3pPr lvl="2" rtl="0" algn="r">
              <a:buNone/>
              <a:defRPr b="1" sz="1200">
                <a:solidFill>
                  <a:srgbClr val="000000"/>
                </a:solidFill>
                <a:latin typeface="Proxima Nova"/>
                <a:ea typeface="Proxima Nova"/>
                <a:cs typeface="Proxima Nova"/>
                <a:sym typeface="Proxima Nova"/>
              </a:defRPr>
            </a:lvl3pPr>
            <a:lvl4pPr lvl="3" rtl="0" algn="r">
              <a:buNone/>
              <a:defRPr b="1" sz="1200">
                <a:solidFill>
                  <a:srgbClr val="000000"/>
                </a:solidFill>
                <a:latin typeface="Proxima Nova"/>
                <a:ea typeface="Proxima Nova"/>
                <a:cs typeface="Proxima Nova"/>
                <a:sym typeface="Proxima Nova"/>
              </a:defRPr>
            </a:lvl4pPr>
            <a:lvl5pPr lvl="4" rtl="0" algn="r">
              <a:buNone/>
              <a:defRPr b="1" sz="1200">
                <a:solidFill>
                  <a:srgbClr val="000000"/>
                </a:solidFill>
                <a:latin typeface="Proxima Nova"/>
                <a:ea typeface="Proxima Nova"/>
                <a:cs typeface="Proxima Nova"/>
                <a:sym typeface="Proxima Nova"/>
              </a:defRPr>
            </a:lvl5pPr>
            <a:lvl6pPr lvl="5" rtl="0" algn="r">
              <a:buNone/>
              <a:defRPr b="1" sz="1200">
                <a:solidFill>
                  <a:srgbClr val="000000"/>
                </a:solidFill>
                <a:latin typeface="Proxima Nova"/>
                <a:ea typeface="Proxima Nova"/>
                <a:cs typeface="Proxima Nova"/>
                <a:sym typeface="Proxima Nova"/>
              </a:defRPr>
            </a:lvl6pPr>
            <a:lvl7pPr lvl="6" rtl="0" algn="r">
              <a:buNone/>
              <a:defRPr b="1" sz="1200">
                <a:solidFill>
                  <a:srgbClr val="000000"/>
                </a:solidFill>
                <a:latin typeface="Proxima Nova"/>
                <a:ea typeface="Proxima Nova"/>
                <a:cs typeface="Proxima Nova"/>
                <a:sym typeface="Proxima Nova"/>
              </a:defRPr>
            </a:lvl7pPr>
            <a:lvl8pPr lvl="7" rtl="0" algn="r">
              <a:buNone/>
              <a:defRPr b="1" sz="1200">
                <a:solidFill>
                  <a:srgbClr val="000000"/>
                </a:solidFill>
                <a:latin typeface="Proxima Nova"/>
                <a:ea typeface="Proxima Nova"/>
                <a:cs typeface="Proxima Nova"/>
                <a:sym typeface="Proxima Nova"/>
              </a:defRPr>
            </a:lvl8pPr>
            <a:lvl9pPr lvl="8" rtl="0" algn="r">
              <a:buNone/>
              <a:defRPr b="1" sz="1200">
                <a:solidFill>
                  <a:srgbClr val="000000"/>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r>
              <a:rPr lang="en"/>
              <a:t> • </a:t>
            </a:r>
            <a:r>
              <a:rPr lang="en">
                <a:solidFill>
                  <a:srgbClr val="FFFFFF"/>
                </a:solidFill>
              </a:rPr>
              <a:t>co</a:t>
            </a:r>
            <a:r>
              <a:rPr lang="en"/>
              <a:t>opcareers.org</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17.jpg"/><Relationship Id="rId6" Type="http://schemas.openxmlformats.org/officeDocument/2006/relationships/image" Target="../media/image1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hyperlink" Target="https://www.freewordcloudgenerator.com/generatewordcloud" TargetMode="External"/><Relationship Id="rId5" Type="http://schemas.openxmlformats.org/officeDocument/2006/relationships/image" Target="../media/image1.png"/><Relationship Id="rId6"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hyperlink" Target="https://www.semrush.com/analytics/organic/overview?db=us" TargetMode="External"/><Relationship Id="rId5" Type="http://schemas.openxmlformats.org/officeDocument/2006/relationships/image" Target="../media/image1.png"/><Relationship Id="rId6"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hyperlink" Target="https://www.semrush.com/analytics/organic/overview?db=us" TargetMode="External"/><Relationship Id="rId5" Type="http://schemas.openxmlformats.org/officeDocument/2006/relationships/image" Target="../media/image1.png"/><Relationship Id="rId6"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hyperlink" Target="https://www.semrush.com/analytics/organic/overview?db=us" TargetMode="External"/><Relationship Id="rId5" Type="http://schemas.openxmlformats.org/officeDocument/2006/relationships/image" Target="../media/image1.png"/><Relationship Id="rId6"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hyperlink" Target="https://www.similarweb.com/website/superbstudio.co/#ranking" TargetMode="External"/><Relationship Id="rId5" Type="http://schemas.openxmlformats.org/officeDocument/2006/relationships/image" Target="../media/image1.png"/><Relationship Id="rId6" Type="http://schemas.openxmlformats.org/officeDocument/2006/relationships/image" Target="../media/image3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39.png"/><Relationship Id="rId5"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3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4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0.png"/><Relationship Id="rId4" Type="http://schemas.openxmlformats.org/officeDocument/2006/relationships/image" Target="../media/image38.png"/><Relationship Id="rId5"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4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image" Target="../media/image12.png"/><Relationship Id="rId4" Type="http://schemas.openxmlformats.org/officeDocument/2006/relationships/hyperlink" Target="https://www.semrush.com/blog/what-is-seo/" TargetMode="External"/><Relationship Id="rId5" Type="http://schemas.openxmlformats.org/officeDocument/2006/relationships/image" Target="../media/image1.png"/><Relationship Id="rId6" Type="http://schemas.openxmlformats.org/officeDocument/2006/relationships/image" Target="../media/image4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12.png"/><Relationship Id="rId4" Type="http://schemas.openxmlformats.org/officeDocument/2006/relationships/hyperlink" Target="https://www.mtu.edu/accessibility/training/images/" TargetMode="External"/><Relationship Id="rId5" Type="http://schemas.openxmlformats.org/officeDocument/2006/relationships/hyperlink" Target="http://mtu.edu" TargetMode="External"/><Relationship Id="rId6"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12.png"/><Relationship Id="rId4" Type="http://schemas.openxmlformats.org/officeDocument/2006/relationships/image" Target="../media/image1.png"/><Relationship Id="rId5" Type="http://schemas.openxmlformats.org/officeDocument/2006/relationships/image" Target="../media/image3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image" Target="../media/image12.png"/><Relationship Id="rId4" Type="http://schemas.openxmlformats.org/officeDocument/2006/relationships/hyperlink" Target="https://www.statista.com/statistics/1095186/tiktok-us-users-age/" TargetMode="External"/><Relationship Id="rId5" Type="http://schemas.openxmlformats.org/officeDocument/2006/relationships/image" Target="../media/image1.png"/><Relationship Id="rId6" Type="http://schemas.openxmlformats.org/officeDocument/2006/relationships/image" Target="../media/image30.png"/><Relationship Id="rId7" Type="http://schemas.openxmlformats.org/officeDocument/2006/relationships/image" Target="../media/image4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32.jpg"/><Relationship Id="rId5" Type="http://schemas.openxmlformats.org/officeDocument/2006/relationships/image" Target="../media/image37.jpg"/><Relationship Id="rId6" Type="http://schemas.openxmlformats.org/officeDocument/2006/relationships/image" Target="../media/image31.jpg"/><Relationship Id="rId7" Type="http://schemas.openxmlformats.org/officeDocument/2006/relationships/image" Target="../media/image12.png"/><Relationship Id="rId8"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hyperlink" Target="https://www.canva.com/help/content-planner/#:~:text=On%20the%20Canva%20homepage%20side,a%20new%20design%20to%20schedule." TargetMode="External"/><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 Id="rId3" Type="http://schemas.openxmlformats.org/officeDocument/2006/relationships/image" Target="../media/image4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 Id="rId3" Type="http://schemas.openxmlformats.org/officeDocument/2006/relationships/image" Target="../media/image12.png"/><Relationship Id="rId4" Type="http://schemas.openxmlformats.org/officeDocument/2006/relationships/image" Target="../media/image4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 Id="rId3" Type="http://schemas.openxmlformats.org/officeDocument/2006/relationships/image" Target="../media/image42.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 Id="rId3" Type="http://schemas.openxmlformats.org/officeDocument/2006/relationships/image" Target="../media/image1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 Id="rId3" Type="http://schemas.openxmlformats.org/officeDocument/2006/relationships/image" Target="../media/image1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 Id="rId3" Type="http://schemas.openxmlformats.org/officeDocument/2006/relationships/image" Target="../media/image42.jpg"/></Relationships>
</file>

<file path=ppt/slides/_rels/slide46.xml.rels><?xml version="1.0" encoding="UTF-8" standalone="yes"?><Relationships xmlns="http://schemas.openxmlformats.org/package/2006/relationships"><Relationship Id="rId10" Type="http://schemas.openxmlformats.org/officeDocument/2006/relationships/hyperlink" Target="https://www.investopedia.com/articles/personal-finance/051815/pros-cons-using-coupons-your-business.asp" TargetMode="External"/><Relationship Id="rId1" Type="http://schemas.openxmlformats.org/officeDocument/2006/relationships/slideLayout" Target="../slideLayouts/slideLayout5.xml"/><Relationship Id="rId2" Type="http://schemas.openxmlformats.org/officeDocument/2006/relationships/notesSlide" Target="../notesSlides/notesSlide46.xml"/><Relationship Id="rId3" Type="http://schemas.openxmlformats.org/officeDocument/2006/relationships/image" Target="../media/image12.png"/><Relationship Id="rId4" Type="http://schemas.openxmlformats.org/officeDocument/2006/relationships/hyperlink" Target="https://www.similarweb.com/website/superbstudio.co/#overview" TargetMode="External"/><Relationship Id="rId9" Type="http://schemas.openxmlformats.org/officeDocument/2006/relationships/hyperlink" Target="https://www.semrush.com/blog/what-is-seo/" TargetMode="External"/><Relationship Id="rId5" Type="http://schemas.openxmlformats.org/officeDocument/2006/relationships/hyperlink" Target="https://www.similarweb.com/website/themontrosestudios.co/" TargetMode="External"/><Relationship Id="rId6" Type="http://schemas.openxmlformats.org/officeDocument/2006/relationships/hyperlink" Target="https://www.semrush.com/analytics/organic/overview/?db=us&amp;q=blankspacestudiotx.com&amp;searchType=domain&amp;date=20230603" TargetMode="External"/><Relationship Id="rId7" Type="http://schemas.openxmlformats.org/officeDocument/2006/relationships/hyperlink" Target="https://www.mtu.edu/accessibility/training/images/" TargetMode="External"/><Relationship Id="rId8" Type="http://schemas.openxmlformats.org/officeDocument/2006/relationships/hyperlink" Target="https://www.statista.com/statistics/1095186/tiktok-us-users-ag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8"/>
          <p:cNvPicPr preferRelativeResize="0"/>
          <p:nvPr/>
        </p:nvPicPr>
        <p:blipFill>
          <a:blip r:embed="rId3">
            <a:alphaModFix/>
          </a:blip>
          <a:stretch>
            <a:fillRect/>
          </a:stretch>
        </p:blipFill>
        <p:spPr>
          <a:xfrm>
            <a:off x="0" y="0"/>
            <a:ext cx="9144000" cy="5143501"/>
          </a:xfrm>
          <a:prstGeom prst="rect">
            <a:avLst/>
          </a:prstGeom>
          <a:noFill/>
          <a:ln>
            <a:noFill/>
          </a:ln>
        </p:spPr>
      </p:pic>
      <p:sp>
        <p:nvSpPr>
          <p:cNvPr id="85" name="Google Shape;85;p18"/>
          <p:cNvSpPr txBox="1"/>
          <p:nvPr/>
        </p:nvSpPr>
        <p:spPr>
          <a:xfrm>
            <a:off x="583650" y="1955205"/>
            <a:ext cx="7976700" cy="10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4000">
                <a:latin typeface="Lato"/>
                <a:ea typeface="Lato"/>
                <a:cs typeface="Lato"/>
                <a:sym typeface="Lato"/>
              </a:rPr>
              <a:t>Blank Space Studio</a:t>
            </a:r>
            <a:endParaRPr b="1" sz="40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Strategies to Increase </a:t>
            </a:r>
            <a:r>
              <a:rPr lang="en" sz="1800">
                <a:latin typeface="Lato"/>
                <a:ea typeface="Lato"/>
                <a:cs typeface="Lato"/>
                <a:sym typeface="Lato"/>
              </a:rPr>
              <a:t>Engagement and Sales</a:t>
            </a:r>
            <a:endParaRPr sz="1800">
              <a:latin typeface="Lato"/>
              <a:ea typeface="Lato"/>
              <a:cs typeface="Lato"/>
              <a:sym typeface="Lato"/>
            </a:endParaRPr>
          </a:p>
        </p:txBody>
      </p:sp>
      <p:sp>
        <p:nvSpPr>
          <p:cNvPr id="86" name="Google Shape;86;p18"/>
          <p:cNvSpPr txBox="1"/>
          <p:nvPr/>
        </p:nvSpPr>
        <p:spPr>
          <a:xfrm>
            <a:off x="267825" y="3236600"/>
            <a:ext cx="8483700" cy="4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Proxima Nova"/>
                <a:ea typeface="Proxima Nova"/>
                <a:cs typeface="Proxima Nova"/>
                <a:sym typeface="Proxima Nova"/>
              </a:rPr>
              <a:t>C290</a:t>
            </a:r>
            <a:endParaRPr b="1" sz="2000">
              <a:latin typeface="Proxima Nova"/>
              <a:ea typeface="Proxima Nova"/>
              <a:cs typeface="Proxima Nova"/>
              <a:sym typeface="Proxima Nova"/>
            </a:endParaRPr>
          </a:p>
          <a:p>
            <a:pPr indent="0" lvl="0" marL="0" rtl="0" algn="l">
              <a:spcBef>
                <a:spcPts val="0"/>
              </a:spcBef>
              <a:spcAft>
                <a:spcPts val="0"/>
              </a:spcAft>
              <a:buNone/>
            </a:pPr>
            <a:r>
              <a:t/>
            </a:r>
            <a:endParaRPr b="1" sz="2000">
              <a:latin typeface="Proxima Nova"/>
              <a:ea typeface="Proxima Nova"/>
              <a:cs typeface="Proxima Nova"/>
              <a:sym typeface="Proxima Nova"/>
            </a:endParaRPr>
          </a:p>
          <a:p>
            <a:pPr indent="0" lvl="0" marL="0" rtl="0" algn="l">
              <a:spcBef>
                <a:spcPts val="0"/>
              </a:spcBef>
              <a:spcAft>
                <a:spcPts val="0"/>
              </a:spcAft>
              <a:buNone/>
            </a:pPr>
            <a:r>
              <a:t/>
            </a:r>
            <a:endParaRPr b="1" sz="2000">
              <a:latin typeface="Proxima Nova"/>
              <a:ea typeface="Proxima Nova"/>
              <a:cs typeface="Proxima Nova"/>
              <a:sym typeface="Proxima Nova"/>
            </a:endParaRPr>
          </a:p>
          <a:p>
            <a:pPr indent="0" lvl="0" marL="0" rtl="0" algn="l">
              <a:spcBef>
                <a:spcPts val="0"/>
              </a:spcBef>
              <a:spcAft>
                <a:spcPts val="0"/>
              </a:spcAft>
              <a:buNone/>
            </a:pPr>
            <a:r>
              <a:t/>
            </a:r>
            <a:endParaRPr b="1" sz="2000">
              <a:latin typeface="Proxima Nova"/>
              <a:ea typeface="Proxima Nova"/>
              <a:cs typeface="Proxima Nova"/>
              <a:sym typeface="Proxima Nova"/>
            </a:endParaRPr>
          </a:p>
          <a:p>
            <a:pPr indent="0" lvl="0" marL="0" rtl="0" algn="l">
              <a:spcBef>
                <a:spcPts val="0"/>
              </a:spcBef>
              <a:spcAft>
                <a:spcPts val="0"/>
              </a:spcAft>
              <a:buNone/>
            </a:pPr>
            <a:r>
              <a:t/>
            </a:r>
            <a:endParaRPr b="1" sz="2000">
              <a:latin typeface="Proxima Nova"/>
              <a:ea typeface="Proxima Nova"/>
              <a:cs typeface="Proxima Nova"/>
              <a:sym typeface="Proxima Nova"/>
            </a:endParaRPr>
          </a:p>
          <a:p>
            <a:pPr indent="0" lvl="0" marL="0" rtl="0" algn="l">
              <a:spcBef>
                <a:spcPts val="0"/>
              </a:spcBef>
              <a:spcAft>
                <a:spcPts val="0"/>
              </a:spcAft>
              <a:buNone/>
            </a:pPr>
            <a:r>
              <a:t/>
            </a:r>
            <a:endParaRPr b="1" sz="2000">
              <a:latin typeface="Proxima Nova"/>
              <a:ea typeface="Proxima Nova"/>
              <a:cs typeface="Proxima Nova"/>
              <a:sym typeface="Proxima Nova"/>
            </a:endParaRPr>
          </a:p>
        </p:txBody>
      </p:sp>
      <p:pic>
        <p:nvPicPr>
          <p:cNvPr id="87" name="Google Shape;87;p18"/>
          <p:cNvPicPr preferRelativeResize="0"/>
          <p:nvPr/>
        </p:nvPicPr>
        <p:blipFill rotWithShape="1">
          <a:blip r:embed="rId4">
            <a:alphaModFix/>
          </a:blip>
          <a:srcRect b="0" l="0" r="0" t="0"/>
          <a:stretch/>
        </p:blipFill>
        <p:spPr>
          <a:xfrm>
            <a:off x="5273638" y="1306688"/>
            <a:ext cx="1494900" cy="692400"/>
          </a:xfrm>
          <a:prstGeom prst="rect">
            <a:avLst/>
          </a:prstGeom>
          <a:noFill/>
          <a:ln>
            <a:noFill/>
          </a:ln>
        </p:spPr>
      </p:pic>
      <p:pic>
        <p:nvPicPr>
          <p:cNvPr id="88" name="Google Shape;88;p18"/>
          <p:cNvPicPr preferRelativeResize="0"/>
          <p:nvPr/>
        </p:nvPicPr>
        <p:blipFill>
          <a:blip r:embed="rId5">
            <a:alphaModFix/>
          </a:blip>
          <a:stretch>
            <a:fillRect/>
          </a:stretch>
        </p:blipFill>
        <p:spPr>
          <a:xfrm>
            <a:off x="2375463" y="746688"/>
            <a:ext cx="3020625" cy="1812375"/>
          </a:xfrm>
          <a:prstGeom prst="rect">
            <a:avLst/>
          </a:prstGeom>
          <a:noFill/>
          <a:ln>
            <a:noFill/>
          </a:ln>
        </p:spPr>
      </p:pic>
      <p:sp>
        <p:nvSpPr>
          <p:cNvPr id="89" name="Google Shape;89;p18"/>
          <p:cNvSpPr txBox="1"/>
          <p:nvPr/>
        </p:nvSpPr>
        <p:spPr>
          <a:xfrm>
            <a:off x="2038050" y="3482175"/>
            <a:ext cx="50679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1"/>
                </a:solidFill>
                <a:latin typeface="Lato"/>
                <a:ea typeface="Lato"/>
                <a:cs typeface="Lato"/>
                <a:sym typeface="Lato"/>
              </a:rPr>
              <a:t>Cohort 290</a:t>
            </a:r>
            <a:br>
              <a:rPr b="1" lang="en">
                <a:solidFill>
                  <a:schemeClr val="dk1"/>
                </a:solidFill>
                <a:latin typeface="Lato"/>
                <a:ea typeface="Lato"/>
                <a:cs typeface="Lato"/>
                <a:sym typeface="Lato"/>
              </a:rPr>
            </a:br>
            <a:r>
              <a:rPr b="1" lang="en">
                <a:solidFill>
                  <a:schemeClr val="dk1"/>
                </a:solidFill>
                <a:latin typeface="Lato"/>
                <a:ea typeface="Lato"/>
                <a:cs typeface="Lato"/>
                <a:sym typeface="Lato"/>
              </a:rPr>
              <a:t>Lionel Amilca, Samantha Botros, Mariama Diallo</a:t>
            </a:r>
            <a:r>
              <a:rPr b="1" lang="en">
                <a:latin typeface="Lato"/>
                <a:ea typeface="Lato"/>
                <a:cs typeface="Lato"/>
                <a:sym typeface="Lato"/>
              </a:rPr>
              <a:t>, Jessie He, Jessie Lin, Tashi Palden, </a:t>
            </a:r>
            <a:r>
              <a:rPr b="1" lang="en">
                <a:solidFill>
                  <a:schemeClr val="dk1"/>
                </a:solidFill>
                <a:latin typeface="Lato"/>
                <a:ea typeface="Lato"/>
                <a:cs typeface="Lato"/>
                <a:sym typeface="Lato"/>
              </a:rPr>
              <a:t>Christelle Samedi, </a:t>
            </a:r>
            <a:endParaRPr b="1">
              <a:solidFill>
                <a:schemeClr val="dk1"/>
              </a:solidFill>
              <a:latin typeface="Lato"/>
              <a:ea typeface="Lato"/>
              <a:cs typeface="Lato"/>
              <a:sym typeface="Lato"/>
            </a:endParaRPr>
          </a:p>
          <a:p>
            <a:pPr indent="0" lvl="0" marL="0" rtl="0" algn="ctr">
              <a:spcBef>
                <a:spcPts val="0"/>
              </a:spcBef>
              <a:spcAft>
                <a:spcPts val="0"/>
              </a:spcAft>
              <a:buNone/>
            </a:pPr>
            <a:r>
              <a:rPr b="1" lang="en">
                <a:solidFill>
                  <a:schemeClr val="dk1"/>
                </a:solidFill>
                <a:latin typeface="Lato"/>
                <a:ea typeface="Lato"/>
                <a:cs typeface="Lato"/>
                <a:sym typeface="Lato"/>
              </a:rPr>
              <a:t>Cassharese Smith,</a:t>
            </a:r>
            <a:r>
              <a:rPr b="1" lang="en">
                <a:latin typeface="Lato"/>
                <a:ea typeface="Lato"/>
                <a:cs typeface="Lato"/>
                <a:sym typeface="Lato"/>
              </a:rPr>
              <a:t> </a:t>
            </a:r>
            <a:r>
              <a:rPr b="1" lang="en">
                <a:solidFill>
                  <a:schemeClr val="dk1"/>
                </a:solidFill>
                <a:latin typeface="Lato"/>
                <a:ea typeface="Lato"/>
                <a:cs typeface="Lato"/>
                <a:sym typeface="Lato"/>
              </a:rPr>
              <a:t>Marco Wu, </a:t>
            </a:r>
            <a:r>
              <a:rPr b="1" lang="en">
                <a:latin typeface="Lato"/>
                <a:ea typeface="Lato"/>
                <a:cs typeface="Lato"/>
                <a:sym typeface="Lato"/>
              </a:rPr>
              <a:t>Yu Xuan Yang</a:t>
            </a:r>
            <a:endParaRPr b="1">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27"/>
          <p:cNvPicPr preferRelativeResize="0"/>
          <p:nvPr/>
        </p:nvPicPr>
        <p:blipFill>
          <a:blip r:embed="rId3">
            <a:alphaModFix/>
          </a:blip>
          <a:stretch>
            <a:fillRect/>
          </a:stretch>
        </p:blipFill>
        <p:spPr>
          <a:xfrm>
            <a:off x="0" y="0"/>
            <a:ext cx="9144001" cy="5143501"/>
          </a:xfrm>
          <a:prstGeom prst="rect">
            <a:avLst/>
          </a:prstGeom>
          <a:noFill/>
          <a:ln>
            <a:noFill/>
          </a:ln>
        </p:spPr>
      </p:pic>
      <p:sp>
        <p:nvSpPr>
          <p:cNvPr id="166" name="Google Shape;166;p27"/>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Social Media Reach</a:t>
            </a:r>
            <a:endParaRPr b="1" sz="3600">
              <a:latin typeface="Caveat"/>
              <a:ea typeface="Caveat"/>
              <a:cs typeface="Caveat"/>
              <a:sym typeface="Caveat"/>
            </a:endParaRPr>
          </a:p>
        </p:txBody>
      </p:sp>
      <p:pic>
        <p:nvPicPr>
          <p:cNvPr id="167" name="Google Shape;167;p27"/>
          <p:cNvPicPr preferRelativeResize="0"/>
          <p:nvPr/>
        </p:nvPicPr>
        <p:blipFill>
          <a:blip r:embed="rId4">
            <a:alphaModFix/>
          </a:blip>
          <a:stretch>
            <a:fillRect/>
          </a:stretch>
        </p:blipFill>
        <p:spPr>
          <a:xfrm>
            <a:off x="401300" y="498250"/>
            <a:ext cx="6635940" cy="3669300"/>
          </a:xfrm>
          <a:prstGeom prst="rect">
            <a:avLst/>
          </a:prstGeom>
          <a:noFill/>
          <a:ln>
            <a:noFill/>
          </a:ln>
        </p:spPr>
      </p:pic>
      <p:sp>
        <p:nvSpPr>
          <p:cNvPr id="168" name="Google Shape;168;p27"/>
          <p:cNvSpPr txBox="1"/>
          <p:nvPr/>
        </p:nvSpPr>
        <p:spPr>
          <a:xfrm>
            <a:off x="6779900" y="498250"/>
            <a:ext cx="1944300" cy="3669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November and December 2022 had the </a:t>
            </a:r>
            <a:r>
              <a:rPr b="1" lang="en" sz="1200">
                <a:solidFill>
                  <a:srgbClr val="897157"/>
                </a:solidFill>
                <a:latin typeface="Lato"/>
                <a:ea typeface="Lato"/>
                <a:cs typeface="Lato"/>
                <a:sym typeface="Lato"/>
              </a:rPr>
              <a:t>lowest difference</a:t>
            </a:r>
            <a:r>
              <a:rPr lang="en" sz="1200">
                <a:solidFill>
                  <a:srgbClr val="897157"/>
                </a:solidFill>
                <a:latin typeface="Lato"/>
                <a:ea typeface="Lato"/>
                <a:cs typeface="Lato"/>
                <a:sym typeface="Lato"/>
              </a:rPr>
              <a:t> in reach between Facebook and Instagram</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Overall, </a:t>
            </a:r>
            <a:r>
              <a:rPr b="1" lang="en" sz="1200">
                <a:solidFill>
                  <a:srgbClr val="897157"/>
                </a:solidFill>
                <a:latin typeface="Lato"/>
                <a:ea typeface="Lato"/>
                <a:cs typeface="Lato"/>
                <a:sym typeface="Lato"/>
              </a:rPr>
              <a:t>Instagram</a:t>
            </a:r>
            <a:r>
              <a:rPr lang="en" sz="1200">
                <a:solidFill>
                  <a:srgbClr val="897157"/>
                </a:solidFill>
                <a:latin typeface="Lato"/>
                <a:ea typeface="Lato"/>
                <a:cs typeface="Lato"/>
                <a:sym typeface="Lato"/>
              </a:rPr>
              <a:t> tended to reach more people than Facebook did</a:t>
            </a:r>
            <a:endParaRPr sz="1200">
              <a:solidFill>
                <a:srgbClr val="897157"/>
              </a:solidFill>
              <a:latin typeface="Lato"/>
              <a:ea typeface="Lato"/>
              <a:cs typeface="Lato"/>
              <a:sym typeface="Lato"/>
            </a:endParaRPr>
          </a:p>
        </p:txBody>
      </p:sp>
      <p:grpSp>
        <p:nvGrpSpPr>
          <p:cNvPr id="169" name="Google Shape;169;p27"/>
          <p:cNvGrpSpPr/>
          <p:nvPr/>
        </p:nvGrpSpPr>
        <p:grpSpPr>
          <a:xfrm>
            <a:off x="137375" y="4707350"/>
            <a:ext cx="2419575" cy="338700"/>
            <a:chOff x="45825" y="4848825"/>
            <a:chExt cx="2419575" cy="338700"/>
          </a:xfrm>
        </p:grpSpPr>
        <p:sp>
          <p:nvSpPr>
            <p:cNvPr id="170" name="Google Shape;170;p27"/>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171" name="Google Shape;171;p27"/>
            <p:cNvPicPr preferRelativeResize="0"/>
            <p:nvPr/>
          </p:nvPicPr>
          <p:blipFill>
            <a:blip r:embed="rId5">
              <a:alphaModFix/>
            </a:blip>
            <a:stretch>
              <a:fillRect/>
            </a:stretch>
          </p:blipFill>
          <p:spPr>
            <a:xfrm>
              <a:off x="45825" y="4923825"/>
              <a:ext cx="217175" cy="175650"/>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28"/>
          <p:cNvPicPr preferRelativeResize="0"/>
          <p:nvPr/>
        </p:nvPicPr>
        <p:blipFill>
          <a:blip r:embed="rId3">
            <a:alphaModFix/>
          </a:blip>
          <a:stretch>
            <a:fillRect/>
          </a:stretch>
        </p:blipFill>
        <p:spPr>
          <a:xfrm>
            <a:off x="0" y="0"/>
            <a:ext cx="9144001" cy="5143501"/>
          </a:xfrm>
          <a:prstGeom prst="rect">
            <a:avLst/>
          </a:prstGeom>
          <a:noFill/>
          <a:ln>
            <a:noFill/>
          </a:ln>
        </p:spPr>
      </p:pic>
      <p:pic>
        <p:nvPicPr>
          <p:cNvPr id="177" name="Google Shape;177;p28"/>
          <p:cNvPicPr preferRelativeResize="0"/>
          <p:nvPr/>
        </p:nvPicPr>
        <p:blipFill rotWithShape="1">
          <a:blip r:embed="rId4">
            <a:alphaModFix/>
          </a:blip>
          <a:srcRect b="834" l="347" r="347" t="933"/>
          <a:stretch/>
        </p:blipFill>
        <p:spPr>
          <a:xfrm>
            <a:off x="412000" y="498250"/>
            <a:ext cx="6367898" cy="3635426"/>
          </a:xfrm>
          <a:prstGeom prst="rect">
            <a:avLst/>
          </a:prstGeom>
          <a:noFill/>
          <a:ln>
            <a:noFill/>
          </a:ln>
        </p:spPr>
      </p:pic>
      <p:sp>
        <p:nvSpPr>
          <p:cNvPr id="178" name="Google Shape;178;p28"/>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Top Sources by Visit</a:t>
            </a:r>
            <a:endParaRPr b="1" sz="3600">
              <a:latin typeface="Caveat"/>
              <a:ea typeface="Caveat"/>
              <a:cs typeface="Caveat"/>
              <a:sym typeface="Caveat"/>
            </a:endParaRPr>
          </a:p>
        </p:txBody>
      </p:sp>
      <p:sp>
        <p:nvSpPr>
          <p:cNvPr id="179" name="Google Shape;179;p28"/>
          <p:cNvSpPr txBox="1"/>
          <p:nvPr/>
        </p:nvSpPr>
        <p:spPr>
          <a:xfrm>
            <a:off x="6779900" y="498250"/>
            <a:ext cx="1944300" cy="3669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Visitors are mainly coming from a </a:t>
            </a:r>
            <a:r>
              <a:rPr b="1" lang="en" sz="1200">
                <a:solidFill>
                  <a:srgbClr val="897157"/>
                </a:solidFill>
                <a:latin typeface="Lato"/>
                <a:ea typeface="Lato"/>
                <a:cs typeface="Lato"/>
                <a:sym typeface="Lato"/>
              </a:rPr>
              <a:t>social platform</a:t>
            </a:r>
            <a:r>
              <a:rPr lang="en" sz="1200">
                <a:solidFill>
                  <a:srgbClr val="897157"/>
                </a:solidFill>
                <a:latin typeface="Lato"/>
                <a:ea typeface="Lato"/>
                <a:cs typeface="Lato"/>
                <a:sym typeface="Lato"/>
              </a:rPr>
              <a:t>, mostly </a:t>
            </a:r>
            <a:r>
              <a:rPr b="1" lang="en" sz="1200">
                <a:solidFill>
                  <a:srgbClr val="897157"/>
                </a:solidFill>
                <a:latin typeface="Lato"/>
                <a:ea typeface="Lato"/>
                <a:cs typeface="Lato"/>
                <a:sym typeface="Lato"/>
              </a:rPr>
              <a:t>Instagram</a:t>
            </a:r>
            <a:endParaRPr b="1"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b="1"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Not many visitors are coming from search platform such as Google</a:t>
            </a:r>
            <a:endParaRPr sz="1200">
              <a:solidFill>
                <a:srgbClr val="897157"/>
              </a:solidFill>
              <a:latin typeface="Lato"/>
              <a:ea typeface="Lato"/>
              <a:cs typeface="Lato"/>
              <a:sym typeface="Lato"/>
            </a:endParaRPr>
          </a:p>
        </p:txBody>
      </p:sp>
      <p:grpSp>
        <p:nvGrpSpPr>
          <p:cNvPr id="180" name="Google Shape;180;p28"/>
          <p:cNvGrpSpPr/>
          <p:nvPr/>
        </p:nvGrpSpPr>
        <p:grpSpPr>
          <a:xfrm>
            <a:off x="137375" y="4707350"/>
            <a:ext cx="2419575" cy="338700"/>
            <a:chOff x="45825" y="4848825"/>
            <a:chExt cx="2419575" cy="338700"/>
          </a:xfrm>
        </p:grpSpPr>
        <p:sp>
          <p:nvSpPr>
            <p:cNvPr id="181" name="Google Shape;181;p28"/>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182" name="Google Shape;182;p28"/>
            <p:cNvPicPr preferRelativeResize="0"/>
            <p:nvPr/>
          </p:nvPicPr>
          <p:blipFill>
            <a:blip r:embed="rId5">
              <a:alphaModFix/>
            </a:blip>
            <a:stretch>
              <a:fillRect/>
            </a:stretch>
          </p:blipFill>
          <p:spPr>
            <a:xfrm>
              <a:off x="45825" y="4923825"/>
              <a:ext cx="217175" cy="175650"/>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9"/>
          <p:cNvPicPr preferRelativeResize="0"/>
          <p:nvPr/>
        </p:nvPicPr>
        <p:blipFill>
          <a:blip r:embed="rId3">
            <a:alphaModFix/>
          </a:blip>
          <a:stretch>
            <a:fillRect/>
          </a:stretch>
        </p:blipFill>
        <p:spPr>
          <a:xfrm>
            <a:off x="0" y="0"/>
            <a:ext cx="9144001" cy="5143501"/>
          </a:xfrm>
          <a:prstGeom prst="rect">
            <a:avLst/>
          </a:prstGeom>
          <a:noFill/>
          <a:ln>
            <a:noFill/>
          </a:ln>
        </p:spPr>
      </p:pic>
      <p:sp>
        <p:nvSpPr>
          <p:cNvPr id="188" name="Google Shape;188;p29"/>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Pageviews by Page</a:t>
            </a:r>
            <a:endParaRPr b="1" sz="3600">
              <a:latin typeface="Caveat"/>
              <a:ea typeface="Caveat"/>
              <a:cs typeface="Caveat"/>
              <a:sym typeface="Caveat"/>
            </a:endParaRPr>
          </a:p>
        </p:txBody>
      </p:sp>
      <p:grpSp>
        <p:nvGrpSpPr>
          <p:cNvPr id="189" name="Google Shape;189;p29"/>
          <p:cNvGrpSpPr/>
          <p:nvPr/>
        </p:nvGrpSpPr>
        <p:grpSpPr>
          <a:xfrm>
            <a:off x="137375" y="4707350"/>
            <a:ext cx="2419575" cy="338700"/>
            <a:chOff x="45825" y="4848825"/>
            <a:chExt cx="2419575" cy="338700"/>
          </a:xfrm>
        </p:grpSpPr>
        <p:sp>
          <p:nvSpPr>
            <p:cNvPr id="190" name="Google Shape;190;p29"/>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191" name="Google Shape;191;p29"/>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192" name="Google Shape;192;p29"/>
          <p:cNvSpPr txBox="1"/>
          <p:nvPr/>
        </p:nvSpPr>
        <p:spPr>
          <a:xfrm>
            <a:off x="6041750" y="502350"/>
            <a:ext cx="26772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Most visitors view the </a:t>
            </a:r>
            <a:r>
              <a:rPr b="1" lang="en" sz="1200">
                <a:solidFill>
                  <a:srgbClr val="897157"/>
                </a:solidFill>
                <a:latin typeface="Lato"/>
                <a:ea typeface="Lato"/>
                <a:cs typeface="Lato"/>
                <a:sym typeface="Lato"/>
              </a:rPr>
              <a:t>Homepage</a:t>
            </a:r>
            <a:r>
              <a:rPr lang="en" sz="1200">
                <a:solidFill>
                  <a:srgbClr val="897157"/>
                </a:solidFill>
                <a:latin typeface="Lato"/>
                <a:ea typeface="Lato"/>
                <a:cs typeface="Lato"/>
                <a:sym typeface="Lato"/>
              </a:rPr>
              <a:t>, </a:t>
            </a:r>
            <a:r>
              <a:rPr b="1" lang="en" sz="1200">
                <a:solidFill>
                  <a:srgbClr val="897157"/>
                </a:solidFill>
                <a:latin typeface="Lato"/>
                <a:ea typeface="Lato"/>
                <a:cs typeface="Lato"/>
                <a:sym typeface="Lato"/>
              </a:rPr>
              <a:t>Booking</a:t>
            </a:r>
            <a:r>
              <a:rPr lang="en" sz="1200">
                <a:solidFill>
                  <a:srgbClr val="897157"/>
                </a:solidFill>
                <a:latin typeface="Lato"/>
                <a:ea typeface="Lato"/>
                <a:cs typeface="Lato"/>
                <a:sym typeface="Lato"/>
              </a:rPr>
              <a:t> page, and the </a:t>
            </a:r>
            <a:r>
              <a:rPr b="1" lang="en" sz="1200">
                <a:solidFill>
                  <a:srgbClr val="897157"/>
                </a:solidFill>
                <a:latin typeface="Lato"/>
                <a:ea typeface="Lato"/>
                <a:cs typeface="Lato"/>
                <a:sym typeface="Lato"/>
              </a:rPr>
              <a:t>Residency</a:t>
            </a:r>
            <a:r>
              <a:rPr lang="en" sz="1200">
                <a:solidFill>
                  <a:srgbClr val="897157"/>
                </a:solidFill>
                <a:latin typeface="Lato"/>
                <a:ea typeface="Lato"/>
                <a:cs typeface="Lato"/>
                <a:sym typeface="Lato"/>
              </a:rPr>
              <a:t> program</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Under Info dropdown menu group, Rates and The Space page actually have quite high views</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Contact information is available on the Homepage, that explains why it has low view</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Old seasonal page </a:t>
            </a:r>
            <a:r>
              <a:rPr b="1" lang="en" sz="1200">
                <a:solidFill>
                  <a:srgbClr val="897157"/>
                </a:solidFill>
                <a:latin typeface="Lato"/>
                <a:ea typeface="Lato"/>
                <a:cs typeface="Lato"/>
                <a:sym typeface="Lato"/>
              </a:rPr>
              <a:t>Valentines Set</a:t>
            </a:r>
            <a:r>
              <a:rPr lang="en" sz="1200">
                <a:solidFill>
                  <a:srgbClr val="897157"/>
                </a:solidFill>
                <a:latin typeface="Lato"/>
                <a:ea typeface="Lato"/>
                <a:cs typeface="Lato"/>
                <a:sym typeface="Lato"/>
              </a:rPr>
              <a:t> receives reasonable amount of views</a:t>
            </a:r>
            <a:endParaRPr sz="1200">
              <a:solidFill>
                <a:srgbClr val="897157"/>
              </a:solidFill>
              <a:latin typeface="Lato"/>
              <a:ea typeface="Lato"/>
              <a:cs typeface="Lato"/>
              <a:sym typeface="Lato"/>
            </a:endParaRPr>
          </a:p>
        </p:txBody>
      </p:sp>
      <p:pic>
        <p:nvPicPr>
          <p:cNvPr id="193" name="Google Shape;193;p29"/>
          <p:cNvPicPr preferRelativeResize="0"/>
          <p:nvPr/>
        </p:nvPicPr>
        <p:blipFill>
          <a:blip r:embed="rId5">
            <a:alphaModFix/>
          </a:blip>
          <a:stretch>
            <a:fillRect/>
          </a:stretch>
        </p:blipFill>
        <p:spPr>
          <a:xfrm>
            <a:off x="465300" y="502350"/>
            <a:ext cx="5493924" cy="36965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0"/>
          <p:cNvPicPr preferRelativeResize="0"/>
          <p:nvPr/>
        </p:nvPicPr>
        <p:blipFill>
          <a:blip r:embed="rId3">
            <a:alphaModFix/>
          </a:blip>
          <a:stretch>
            <a:fillRect/>
          </a:stretch>
        </p:blipFill>
        <p:spPr>
          <a:xfrm>
            <a:off x="0" y="0"/>
            <a:ext cx="9144001" cy="5143501"/>
          </a:xfrm>
          <a:prstGeom prst="rect">
            <a:avLst/>
          </a:prstGeom>
          <a:noFill/>
          <a:ln>
            <a:noFill/>
          </a:ln>
        </p:spPr>
      </p:pic>
      <p:sp>
        <p:nvSpPr>
          <p:cNvPr id="199" name="Google Shape;199;p30"/>
          <p:cNvSpPr txBox="1"/>
          <p:nvPr/>
        </p:nvSpPr>
        <p:spPr>
          <a:xfrm>
            <a:off x="1305600" y="4363500"/>
            <a:ext cx="65328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Houston Photography Studio Market</a:t>
            </a:r>
            <a:endParaRPr b="1" sz="3600">
              <a:latin typeface="Caveat"/>
              <a:ea typeface="Caveat"/>
              <a:cs typeface="Caveat"/>
              <a:sym typeface="Caveat"/>
            </a:endParaRPr>
          </a:p>
        </p:txBody>
      </p:sp>
      <p:grpSp>
        <p:nvGrpSpPr>
          <p:cNvPr id="200" name="Google Shape;200;p30"/>
          <p:cNvGrpSpPr/>
          <p:nvPr/>
        </p:nvGrpSpPr>
        <p:grpSpPr>
          <a:xfrm>
            <a:off x="137375" y="4707350"/>
            <a:ext cx="2419575" cy="338700"/>
            <a:chOff x="45825" y="4848825"/>
            <a:chExt cx="2419575" cy="338700"/>
          </a:xfrm>
        </p:grpSpPr>
        <p:sp>
          <p:nvSpPr>
            <p:cNvPr id="201" name="Google Shape;201;p30"/>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Peerspace</a:t>
              </a:r>
              <a:endParaRPr sz="1000">
                <a:solidFill>
                  <a:srgbClr val="897157"/>
                </a:solidFill>
                <a:latin typeface="Lato"/>
                <a:ea typeface="Lato"/>
                <a:cs typeface="Lato"/>
                <a:sym typeface="Lato"/>
              </a:endParaRPr>
            </a:p>
          </p:txBody>
        </p:sp>
        <p:pic>
          <p:nvPicPr>
            <p:cNvPr id="202" name="Google Shape;202;p30"/>
            <p:cNvPicPr preferRelativeResize="0"/>
            <p:nvPr/>
          </p:nvPicPr>
          <p:blipFill>
            <a:blip r:embed="rId4">
              <a:alphaModFix/>
            </a:blip>
            <a:stretch>
              <a:fillRect/>
            </a:stretch>
          </p:blipFill>
          <p:spPr>
            <a:xfrm>
              <a:off x="45825" y="4923825"/>
              <a:ext cx="217175" cy="175650"/>
            </a:xfrm>
            <a:prstGeom prst="rect">
              <a:avLst/>
            </a:prstGeom>
            <a:noFill/>
            <a:ln>
              <a:noFill/>
            </a:ln>
          </p:spPr>
        </p:pic>
      </p:grpSp>
      <p:pic>
        <p:nvPicPr>
          <p:cNvPr id="203" name="Google Shape;203;p30"/>
          <p:cNvPicPr preferRelativeResize="0"/>
          <p:nvPr/>
        </p:nvPicPr>
        <p:blipFill>
          <a:blip r:embed="rId5">
            <a:alphaModFix/>
          </a:blip>
          <a:stretch>
            <a:fillRect/>
          </a:stretch>
        </p:blipFill>
        <p:spPr>
          <a:xfrm>
            <a:off x="4626426" y="487675"/>
            <a:ext cx="4277652" cy="3717299"/>
          </a:xfrm>
          <a:prstGeom prst="rect">
            <a:avLst/>
          </a:prstGeom>
          <a:noFill/>
          <a:ln>
            <a:noFill/>
          </a:ln>
        </p:spPr>
      </p:pic>
      <p:pic>
        <p:nvPicPr>
          <p:cNvPr id="204" name="Google Shape;204;p30"/>
          <p:cNvPicPr preferRelativeResize="0"/>
          <p:nvPr/>
        </p:nvPicPr>
        <p:blipFill>
          <a:blip r:embed="rId6">
            <a:alphaModFix/>
          </a:blip>
          <a:stretch>
            <a:fillRect/>
          </a:stretch>
        </p:blipFill>
        <p:spPr>
          <a:xfrm>
            <a:off x="265975" y="487675"/>
            <a:ext cx="4277652" cy="3717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31"/>
          <p:cNvPicPr preferRelativeResize="0"/>
          <p:nvPr/>
        </p:nvPicPr>
        <p:blipFill>
          <a:blip r:embed="rId3">
            <a:alphaModFix/>
          </a:blip>
          <a:stretch>
            <a:fillRect/>
          </a:stretch>
        </p:blipFill>
        <p:spPr>
          <a:xfrm>
            <a:off x="0" y="0"/>
            <a:ext cx="9144001" cy="5143501"/>
          </a:xfrm>
          <a:prstGeom prst="rect">
            <a:avLst/>
          </a:prstGeom>
          <a:noFill/>
          <a:ln>
            <a:noFill/>
          </a:ln>
        </p:spPr>
      </p:pic>
      <p:sp>
        <p:nvSpPr>
          <p:cNvPr id="210" name="Google Shape;210;p31"/>
          <p:cNvSpPr txBox="1"/>
          <p:nvPr/>
        </p:nvSpPr>
        <p:spPr>
          <a:xfrm>
            <a:off x="1294600" y="4307150"/>
            <a:ext cx="68238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Peerspace Customer Valued </a:t>
            </a:r>
            <a:r>
              <a:rPr b="1" lang="en" sz="3600">
                <a:latin typeface="Caveat"/>
                <a:ea typeface="Caveat"/>
                <a:cs typeface="Caveat"/>
                <a:sym typeface="Caveat"/>
              </a:rPr>
              <a:t>Strengths</a:t>
            </a:r>
            <a:endParaRPr b="1" sz="3600">
              <a:latin typeface="Caveat"/>
              <a:ea typeface="Caveat"/>
              <a:cs typeface="Caveat"/>
              <a:sym typeface="Caveat"/>
            </a:endParaRPr>
          </a:p>
        </p:txBody>
      </p:sp>
      <p:grpSp>
        <p:nvGrpSpPr>
          <p:cNvPr id="211" name="Google Shape;211;p31"/>
          <p:cNvGrpSpPr/>
          <p:nvPr/>
        </p:nvGrpSpPr>
        <p:grpSpPr>
          <a:xfrm>
            <a:off x="127275" y="4707350"/>
            <a:ext cx="2370738" cy="338700"/>
            <a:chOff x="-91550" y="4848825"/>
            <a:chExt cx="2370738" cy="338700"/>
          </a:xfrm>
        </p:grpSpPr>
        <p:sp>
          <p:nvSpPr>
            <p:cNvPr id="212" name="Google Shape;212;p31"/>
            <p:cNvSpPr txBox="1"/>
            <p:nvPr/>
          </p:nvSpPr>
          <p:spPr>
            <a:xfrm>
              <a:off x="49288"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a:t>
              </a:r>
              <a:r>
                <a:rPr lang="en" sz="1000" u="sng">
                  <a:solidFill>
                    <a:schemeClr val="dk1"/>
                  </a:solidFill>
                  <a:latin typeface="Lato"/>
                  <a:ea typeface="Lato"/>
                  <a:cs typeface="Lato"/>
                  <a:sym typeface="Lato"/>
                  <a:hlinkClick r:id="rId4">
                    <a:extLst>
                      <a:ext uri="{A12FA001-AC4F-418D-AE19-62706E023703}">
                        <ahyp:hlinkClr val="tx"/>
                      </a:ext>
                    </a:extLst>
                  </a:hlinkClick>
                </a:rPr>
                <a:t>Word Cloud Generator</a:t>
              </a:r>
              <a:endParaRPr sz="1000">
                <a:solidFill>
                  <a:schemeClr val="dk1"/>
                </a:solidFill>
                <a:latin typeface="Lato"/>
                <a:ea typeface="Lato"/>
                <a:cs typeface="Lato"/>
                <a:sym typeface="Lato"/>
              </a:endParaRPr>
            </a:p>
          </p:txBody>
        </p:sp>
        <p:pic>
          <p:nvPicPr>
            <p:cNvPr id="213" name="Google Shape;213;p31"/>
            <p:cNvPicPr preferRelativeResize="0"/>
            <p:nvPr/>
          </p:nvPicPr>
          <p:blipFill>
            <a:blip r:embed="rId5">
              <a:alphaModFix/>
            </a:blip>
            <a:stretch>
              <a:fillRect/>
            </a:stretch>
          </p:blipFill>
          <p:spPr>
            <a:xfrm>
              <a:off x="-91550" y="4930350"/>
              <a:ext cx="217175" cy="175650"/>
            </a:xfrm>
            <a:prstGeom prst="rect">
              <a:avLst/>
            </a:prstGeom>
            <a:noFill/>
            <a:ln>
              <a:noFill/>
            </a:ln>
          </p:spPr>
        </p:pic>
      </p:grpSp>
      <p:sp>
        <p:nvSpPr>
          <p:cNvPr id="214" name="Google Shape;214;p31"/>
          <p:cNvSpPr txBox="1"/>
          <p:nvPr/>
        </p:nvSpPr>
        <p:spPr>
          <a:xfrm>
            <a:off x="6335700" y="484750"/>
            <a:ext cx="23883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Light and Lighting appear at the same frequency as host and Justin</a:t>
            </a:r>
            <a:endParaRPr sz="1200">
              <a:solidFill>
                <a:srgbClr val="897157"/>
              </a:solidFill>
              <a:latin typeface="Lato"/>
              <a:ea typeface="Lato"/>
              <a:cs typeface="Lato"/>
              <a:sym typeface="Lato"/>
            </a:endParaRPr>
          </a:p>
        </p:txBody>
      </p:sp>
      <p:pic>
        <p:nvPicPr>
          <p:cNvPr id="215" name="Google Shape;215;p31"/>
          <p:cNvPicPr preferRelativeResize="0"/>
          <p:nvPr/>
        </p:nvPicPr>
        <p:blipFill rotWithShape="1">
          <a:blip r:embed="rId6">
            <a:alphaModFix/>
          </a:blip>
          <a:srcRect b="18703" l="13167" r="17709" t="17308"/>
          <a:stretch/>
        </p:blipFill>
        <p:spPr>
          <a:xfrm>
            <a:off x="409425" y="839250"/>
            <a:ext cx="6119777" cy="2987601"/>
          </a:xfrm>
          <a:prstGeom prst="rect">
            <a:avLst/>
          </a:prstGeom>
          <a:noFill/>
          <a:ln>
            <a:noFill/>
          </a:ln>
        </p:spPr>
      </p:pic>
      <p:sp>
        <p:nvSpPr>
          <p:cNvPr id="216" name="Google Shape;216;p31"/>
          <p:cNvSpPr/>
          <p:nvPr/>
        </p:nvSpPr>
        <p:spPr>
          <a:xfrm>
            <a:off x="3855300" y="1159350"/>
            <a:ext cx="745200" cy="450900"/>
          </a:xfrm>
          <a:prstGeom prst="flowChartConnector">
            <a:avLst/>
          </a:prstGeom>
          <a:no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0"/>
          </a:p>
        </p:txBody>
      </p:sp>
      <p:sp>
        <p:nvSpPr>
          <p:cNvPr id="217" name="Google Shape;217;p31"/>
          <p:cNvSpPr/>
          <p:nvPr/>
        </p:nvSpPr>
        <p:spPr>
          <a:xfrm>
            <a:off x="3713275" y="2228450"/>
            <a:ext cx="684900" cy="338700"/>
          </a:xfrm>
          <a:prstGeom prst="flowChartConnector">
            <a:avLst/>
          </a:prstGeom>
          <a:no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0"/>
          </a:p>
        </p:txBody>
      </p:sp>
      <p:sp>
        <p:nvSpPr>
          <p:cNvPr id="218" name="Google Shape;218;p31"/>
          <p:cNvSpPr/>
          <p:nvPr/>
        </p:nvSpPr>
        <p:spPr>
          <a:xfrm>
            <a:off x="4112950" y="2567150"/>
            <a:ext cx="1187100" cy="552000"/>
          </a:xfrm>
          <a:prstGeom prst="flowChartConnector">
            <a:avLst/>
          </a:prstGeom>
          <a:no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0"/>
          </a:p>
        </p:txBody>
      </p:sp>
      <p:sp>
        <p:nvSpPr>
          <p:cNvPr id="219" name="Google Shape;219;p31"/>
          <p:cNvSpPr/>
          <p:nvPr/>
        </p:nvSpPr>
        <p:spPr>
          <a:xfrm>
            <a:off x="4545425" y="3279150"/>
            <a:ext cx="552300" cy="338700"/>
          </a:xfrm>
          <a:prstGeom prst="flowChartConnector">
            <a:avLst/>
          </a:prstGeom>
          <a:no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32"/>
          <p:cNvPicPr preferRelativeResize="0"/>
          <p:nvPr/>
        </p:nvPicPr>
        <p:blipFill>
          <a:blip r:embed="rId3">
            <a:alphaModFix/>
          </a:blip>
          <a:stretch>
            <a:fillRect/>
          </a:stretch>
        </p:blipFill>
        <p:spPr>
          <a:xfrm>
            <a:off x="0" y="0"/>
            <a:ext cx="9144001" cy="5143501"/>
          </a:xfrm>
          <a:prstGeom prst="rect">
            <a:avLst/>
          </a:prstGeom>
          <a:noFill/>
          <a:ln>
            <a:noFill/>
          </a:ln>
        </p:spPr>
      </p:pic>
      <p:sp>
        <p:nvSpPr>
          <p:cNvPr id="225" name="Google Shape;225;p32"/>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Organic Keywords Search</a:t>
            </a:r>
            <a:endParaRPr b="1" sz="3600">
              <a:latin typeface="Caveat"/>
              <a:ea typeface="Caveat"/>
              <a:cs typeface="Caveat"/>
              <a:sym typeface="Caveat"/>
            </a:endParaRPr>
          </a:p>
        </p:txBody>
      </p:sp>
      <p:grpSp>
        <p:nvGrpSpPr>
          <p:cNvPr id="226" name="Google Shape;226;p32"/>
          <p:cNvGrpSpPr/>
          <p:nvPr/>
        </p:nvGrpSpPr>
        <p:grpSpPr>
          <a:xfrm>
            <a:off x="137375" y="4707350"/>
            <a:ext cx="2419575" cy="338700"/>
            <a:chOff x="45825" y="4848825"/>
            <a:chExt cx="2419575" cy="338700"/>
          </a:xfrm>
        </p:grpSpPr>
        <p:sp>
          <p:nvSpPr>
            <p:cNvPr id="227" name="Google Shape;227;p32"/>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a:t>
              </a:r>
              <a:r>
                <a:rPr lang="en" sz="1000" u="sng">
                  <a:solidFill>
                    <a:schemeClr val="dk1"/>
                  </a:solidFill>
                  <a:latin typeface="Lato"/>
                  <a:ea typeface="Lato"/>
                  <a:cs typeface="Lato"/>
                  <a:sym typeface="Lato"/>
                  <a:hlinkClick r:id="rId4">
                    <a:extLst>
                      <a:ext uri="{A12FA001-AC4F-418D-AE19-62706E023703}">
                        <ahyp:hlinkClr val="tx"/>
                      </a:ext>
                    </a:extLst>
                  </a:hlinkClick>
                </a:rPr>
                <a:t>SemRush</a:t>
              </a:r>
              <a:endParaRPr sz="1000">
                <a:solidFill>
                  <a:schemeClr val="dk1"/>
                </a:solidFill>
                <a:latin typeface="Lato"/>
                <a:ea typeface="Lato"/>
                <a:cs typeface="Lato"/>
                <a:sym typeface="Lato"/>
              </a:endParaRPr>
            </a:p>
          </p:txBody>
        </p:sp>
        <p:pic>
          <p:nvPicPr>
            <p:cNvPr id="228" name="Google Shape;228;p32"/>
            <p:cNvPicPr preferRelativeResize="0"/>
            <p:nvPr/>
          </p:nvPicPr>
          <p:blipFill>
            <a:blip r:embed="rId5">
              <a:alphaModFix/>
            </a:blip>
            <a:stretch>
              <a:fillRect/>
            </a:stretch>
          </p:blipFill>
          <p:spPr>
            <a:xfrm>
              <a:off x="45825" y="4923825"/>
              <a:ext cx="217175" cy="175650"/>
            </a:xfrm>
            <a:prstGeom prst="rect">
              <a:avLst/>
            </a:prstGeom>
            <a:noFill/>
            <a:ln>
              <a:noFill/>
            </a:ln>
          </p:spPr>
        </p:pic>
      </p:grpSp>
      <p:pic>
        <p:nvPicPr>
          <p:cNvPr id="229" name="Google Shape;229;p32"/>
          <p:cNvPicPr preferRelativeResize="0"/>
          <p:nvPr/>
        </p:nvPicPr>
        <p:blipFill>
          <a:blip r:embed="rId6">
            <a:alphaModFix/>
          </a:blip>
          <a:stretch>
            <a:fillRect/>
          </a:stretch>
        </p:blipFill>
        <p:spPr>
          <a:xfrm>
            <a:off x="384950" y="502350"/>
            <a:ext cx="6309248" cy="3696600"/>
          </a:xfrm>
          <a:prstGeom prst="rect">
            <a:avLst/>
          </a:prstGeom>
          <a:noFill/>
          <a:ln>
            <a:noFill/>
          </a:ln>
        </p:spPr>
      </p:pic>
      <p:sp>
        <p:nvSpPr>
          <p:cNvPr id="230" name="Google Shape;230;p32"/>
          <p:cNvSpPr txBox="1"/>
          <p:nvPr/>
        </p:nvSpPr>
        <p:spPr>
          <a:xfrm>
            <a:off x="6620475" y="502350"/>
            <a:ext cx="2098500" cy="369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Overall </a:t>
            </a:r>
            <a:r>
              <a:rPr b="1" lang="en" sz="1200">
                <a:solidFill>
                  <a:srgbClr val="897157"/>
                </a:solidFill>
                <a:latin typeface="Lato"/>
                <a:ea typeface="Lato"/>
                <a:cs typeface="Lato"/>
                <a:sym typeface="Lato"/>
              </a:rPr>
              <a:t>positive growth </a:t>
            </a:r>
            <a:r>
              <a:rPr lang="en" sz="1200">
                <a:solidFill>
                  <a:srgbClr val="897157"/>
                </a:solidFill>
                <a:latin typeface="Lato"/>
                <a:ea typeface="Lato"/>
                <a:cs typeface="Lato"/>
                <a:sym typeface="Lato"/>
              </a:rPr>
              <a:t>in keyword search rankings</a:t>
            </a:r>
            <a:endParaRPr sz="1200">
              <a:solidFill>
                <a:srgbClr val="897157"/>
              </a:solidFill>
              <a:latin typeface="Lato"/>
              <a:ea typeface="Lato"/>
              <a:cs typeface="Lato"/>
              <a:sym typeface="Lato"/>
            </a:endParaRPr>
          </a:p>
          <a:p>
            <a:pPr indent="0" lvl="0" marL="0" rtl="0" algn="l">
              <a:spcBef>
                <a:spcPts val="0"/>
              </a:spcBef>
              <a:spcAft>
                <a:spcPts val="0"/>
              </a:spcAft>
              <a:buNone/>
            </a:pPr>
            <a:r>
              <a:t/>
            </a:r>
            <a:endParaRPr sz="1200">
              <a:solidFill>
                <a:srgbClr val="897157"/>
              </a:solidFill>
              <a:latin typeface="Lato"/>
              <a:ea typeface="Lato"/>
              <a:cs typeface="Lato"/>
              <a:sym typeface="Lato"/>
            </a:endParaRPr>
          </a:p>
          <a:p>
            <a:pPr indent="-304800" lvl="0" marL="457200" rtl="0" algn="l">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April 2023 had 5 keywords that ranked within the top 20 Google searches</a:t>
            </a:r>
            <a:endParaRPr sz="1200">
              <a:solidFill>
                <a:srgbClr val="897157"/>
              </a:solidFill>
              <a:latin typeface="Lato"/>
              <a:ea typeface="Lato"/>
              <a:cs typeface="Lato"/>
              <a:sym typeface="Lato"/>
            </a:endParaRPr>
          </a:p>
          <a:p>
            <a:pPr indent="0" lvl="0" marL="0" rtl="0" algn="l">
              <a:spcBef>
                <a:spcPts val="0"/>
              </a:spcBef>
              <a:spcAft>
                <a:spcPts val="0"/>
              </a:spcAft>
              <a:buNone/>
            </a:pPr>
            <a:r>
              <a:t/>
            </a:r>
            <a:endParaRPr sz="1200">
              <a:solidFill>
                <a:srgbClr val="897157"/>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33"/>
          <p:cNvPicPr preferRelativeResize="0"/>
          <p:nvPr/>
        </p:nvPicPr>
        <p:blipFill>
          <a:blip r:embed="rId3">
            <a:alphaModFix/>
          </a:blip>
          <a:stretch>
            <a:fillRect/>
          </a:stretch>
        </p:blipFill>
        <p:spPr>
          <a:xfrm>
            <a:off x="0" y="0"/>
            <a:ext cx="9144001" cy="5143501"/>
          </a:xfrm>
          <a:prstGeom prst="rect">
            <a:avLst/>
          </a:prstGeom>
          <a:noFill/>
          <a:ln>
            <a:noFill/>
          </a:ln>
        </p:spPr>
      </p:pic>
      <p:sp>
        <p:nvSpPr>
          <p:cNvPr id="236" name="Google Shape;236;p33"/>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Organic Keywords Search (cont’d)</a:t>
            </a:r>
            <a:endParaRPr b="1" sz="3600">
              <a:latin typeface="Caveat"/>
              <a:ea typeface="Caveat"/>
              <a:cs typeface="Caveat"/>
              <a:sym typeface="Caveat"/>
            </a:endParaRPr>
          </a:p>
        </p:txBody>
      </p:sp>
      <p:grpSp>
        <p:nvGrpSpPr>
          <p:cNvPr id="237" name="Google Shape;237;p33"/>
          <p:cNvGrpSpPr/>
          <p:nvPr/>
        </p:nvGrpSpPr>
        <p:grpSpPr>
          <a:xfrm>
            <a:off x="137375" y="4707350"/>
            <a:ext cx="2419575" cy="338700"/>
            <a:chOff x="45825" y="4848825"/>
            <a:chExt cx="2419575" cy="338700"/>
          </a:xfrm>
        </p:grpSpPr>
        <p:sp>
          <p:nvSpPr>
            <p:cNvPr id="238" name="Google Shape;238;p33"/>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a:t>
              </a:r>
              <a:r>
                <a:rPr lang="en" sz="1000" u="sng">
                  <a:solidFill>
                    <a:schemeClr val="dk1"/>
                  </a:solidFill>
                  <a:latin typeface="Lato"/>
                  <a:ea typeface="Lato"/>
                  <a:cs typeface="Lato"/>
                  <a:sym typeface="Lato"/>
                  <a:hlinkClick r:id="rId4">
                    <a:extLst>
                      <a:ext uri="{A12FA001-AC4F-418D-AE19-62706E023703}">
                        <ahyp:hlinkClr val="tx"/>
                      </a:ext>
                    </a:extLst>
                  </a:hlinkClick>
                </a:rPr>
                <a:t>SemRush</a:t>
              </a:r>
              <a:endParaRPr sz="1000">
                <a:solidFill>
                  <a:schemeClr val="dk1"/>
                </a:solidFill>
                <a:latin typeface="Lato"/>
                <a:ea typeface="Lato"/>
                <a:cs typeface="Lato"/>
                <a:sym typeface="Lato"/>
              </a:endParaRPr>
            </a:p>
          </p:txBody>
        </p:sp>
        <p:pic>
          <p:nvPicPr>
            <p:cNvPr id="239" name="Google Shape;239;p33"/>
            <p:cNvPicPr preferRelativeResize="0"/>
            <p:nvPr/>
          </p:nvPicPr>
          <p:blipFill>
            <a:blip r:embed="rId5">
              <a:alphaModFix/>
            </a:blip>
            <a:stretch>
              <a:fillRect/>
            </a:stretch>
          </p:blipFill>
          <p:spPr>
            <a:xfrm>
              <a:off x="45825" y="4923825"/>
              <a:ext cx="217175" cy="175650"/>
            </a:xfrm>
            <a:prstGeom prst="rect">
              <a:avLst/>
            </a:prstGeom>
            <a:noFill/>
            <a:ln>
              <a:noFill/>
            </a:ln>
          </p:spPr>
        </p:pic>
      </p:grpSp>
      <p:sp>
        <p:nvSpPr>
          <p:cNvPr id="240" name="Google Shape;240;p33"/>
          <p:cNvSpPr txBox="1"/>
          <p:nvPr/>
        </p:nvSpPr>
        <p:spPr>
          <a:xfrm>
            <a:off x="6652600" y="493675"/>
            <a:ext cx="20664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000" u="sng">
                <a:solidFill>
                  <a:srgbClr val="897157"/>
                </a:solidFill>
                <a:latin typeface="Lato"/>
                <a:ea typeface="Lato"/>
                <a:cs typeface="Lato"/>
                <a:sym typeface="Lato"/>
              </a:rPr>
              <a:t>Key</a:t>
            </a:r>
            <a:endParaRPr b="1" sz="1000" u="sng">
              <a:solidFill>
                <a:srgbClr val="897157"/>
              </a:solidFill>
              <a:latin typeface="Lato"/>
              <a:ea typeface="Lato"/>
              <a:cs typeface="Lato"/>
              <a:sym typeface="Lato"/>
            </a:endParaRPr>
          </a:p>
          <a:p>
            <a:pPr indent="-292100" lvl="0" marL="457200" rtl="0" algn="l">
              <a:lnSpc>
                <a:spcPct val="100000"/>
              </a:lnSpc>
              <a:spcBef>
                <a:spcPts val="0"/>
              </a:spcBef>
              <a:spcAft>
                <a:spcPts val="0"/>
              </a:spcAft>
              <a:buClr>
                <a:srgbClr val="897157"/>
              </a:buClr>
              <a:buSzPts val="1000"/>
              <a:buFont typeface="Lato"/>
              <a:buChar char="●"/>
            </a:pPr>
            <a:r>
              <a:rPr b="1" lang="en" sz="1000" u="sng">
                <a:solidFill>
                  <a:srgbClr val="897157"/>
                </a:solidFill>
                <a:latin typeface="Lato"/>
                <a:ea typeface="Lato"/>
                <a:cs typeface="Lato"/>
                <a:sym typeface="Lato"/>
              </a:rPr>
              <a:t>Keyword</a:t>
            </a:r>
            <a:r>
              <a:rPr i="1" lang="en" sz="1000">
                <a:solidFill>
                  <a:srgbClr val="897157"/>
                </a:solidFill>
                <a:latin typeface="Lato"/>
                <a:ea typeface="Lato"/>
                <a:cs typeface="Lato"/>
                <a:sym typeface="Lato"/>
              </a:rPr>
              <a:t>:</a:t>
            </a:r>
            <a:r>
              <a:rPr lang="en" sz="1000">
                <a:solidFill>
                  <a:srgbClr val="897157"/>
                </a:solidFill>
                <a:latin typeface="Lato"/>
                <a:ea typeface="Lato"/>
                <a:cs typeface="Lato"/>
                <a:sym typeface="Lato"/>
              </a:rPr>
              <a:t> The keyword bringing users to the website</a:t>
            </a:r>
            <a:endParaRPr sz="1000">
              <a:solidFill>
                <a:srgbClr val="897157"/>
              </a:solidFill>
              <a:latin typeface="Lato"/>
              <a:ea typeface="Lato"/>
              <a:cs typeface="Lato"/>
              <a:sym typeface="Lato"/>
            </a:endParaRPr>
          </a:p>
          <a:p>
            <a:pPr indent="-292100" lvl="0" marL="457200" rtl="0" algn="l">
              <a:lnSpc>
                <a:spcPct val="100000"/>
              </a:lnSpc>
              <a:spcBef>
                <a:spcPts val="0"/>
              </a:spcBef>
              <a:spcAft>
                <a:spcPts val="0"/>
              </a:spcAft>
              <a:buClr>
                <a:srgbClr val="897157"/>
              </a:buClr>
              <a:buSzPts val="1000"/>
              <a:buFont typeface="Lato"/>
              <a:buChar char="●"/>
            </a:pPr>
            <a:r>
              <a:rPr b="1" lang="en" sz="1000" u="sng">
                <a:solidFill>
                  <a:srgbClr val="897157"/>
                </a:solidFill>
                <a:latin typeface="Lato"/>
                <a:ea typeface="Lato"/>
                <a:cs typeface="Lato"/>
                <a:sym typeface="Lato"/>
              </a:rPr>
              <a:t>Purpose of Search</a:t>
            </a:r>
            <a:r>
              <a:rPr lang="en" sz="1000">
                <a:solidFill>
                  <a:srgbClr val="897157"/>
                </a:solidFill>
                <a:latin typeface="Lato"/>
                <a:ea typeface="Lato"/>
                <a:cs typeface="Lato"/>
                <a:sym typeface="Lato"/>
              </a:rPr>
              <a:t>: Search engine algorithm reads and determines the purpose of a search</a:t>
            </a:r>
            <a:endParaRPr sz="1000">
              <a:solidFill>
                <a:srgbClr val="897157"/>
              </a:solidFill>
              <a:latin typeface="Lato"/>
              <a:ea typeface="Lato"/>
              <a:cs typeface="Lato"/>
              <a:sym typeface="Lato"/>
            </a:endParaRPr>
          </a:p>
          <a:p>
            <a:pPr indent="-292100" lvl="0" marL="457200" rtl="0" algn="l">
              <a:lnSpc>
                <a:spcPct val="100000"/>
              </a:lnSpc>
              <a:spcBef>
                <a:spcPts val="0"/>
              </a:spcBef>
              <a:spcAft>
                <a:spcPts val="0"/>
              </a:spcAft>
              <a:buClr>
                <a:srgbClr val="897157"/>
              </a:buClr>
              <a:buSzPts val="1000"/>
              <a:buFont typeface="Lato"/>
              <a:buChar char="●"/>
            </a:pPr>
            <a:r>
              <a:rPr b="1" lang="en" sz="1000" u="sng">
                <a:solidFill>
                  <a:srgbClr val="897157"/>
                </a:solidFill>
                <a:latin typeface="Lato"/>
                <a:ea typeface="Lato"/>
                <a:cs typeface="Lato"/>
                <a:sym typeface="Lato"/>
              </a:rPr>
              <a:t>Search Position</a:t>
            </a:r>
            <a:r>
              <a:rPr lang="en" sz="1000">
                <a:solidFill>
                  <a:srgbClr val="897157"/>
                </a:solidFill>
                <a:latin typeface="Lato"/>
                <a:ea typeface="Lato"/>
                <a:cs typeface="Lato"/>
                <a:sym typeface="Lato"/>
              </a:rPr>
              <a:t>: The position of the website displayed on search engine results based on a keyword</a:t>
            </a:r>
            <a:endParaRPr sz="1000">
              <a:solidFill>
                <a:srgbClr val="897157"/>
              </a:solidFill>
              <a:latin typeface="Lato"/>
              <a:ea typeface="Lato"/>
              <a:cs typeface="Lato"/>
              <a:sym typeface="Lato"/>
            </a:endParaRPr>
          </a:p>
          <a:p>
            <a:pPr indent="-292100" lvl="0" marL="457200" rtl="0" algn="l">
              <a:lnSpc>
                <a:spcPct val="100000"/>
              </a:lnSpc>
              <a:spcBef>
                <a:spcPts val="0"/>
              </a:spcBef>
              <a:spcAft>
                <a:spcPts val="0"/>
              </a:spcAft>
              <a:buClr>
                <a:srgbClr val="897157"/>
              </a:buClr>
              <a:buSzPts val="1000"/>
              <a:buFont typeface="Lato"/>
              <a:buChar char="●"/>
            </a:pPr>
            <a:r>
              <a:rPr b="1" lang="en" sz="1000" u="sng">
                <a:solidFill>
                  <a:srgbClr val="897157"/>
                </a:solidFill>
                <a:latin typeface="Lato"/>
                <a:ea typeface="Lato"/>
                <a:cs typeface="Lato"/>
                <a:sym typeface="Lato"/>
              </a:rPr>
              <a:t>Estimated Traffic</a:t>
            </a:r>
            <a:r>
              <a:rPr lang="en" sz="1000">
                <a:solidFill>
                  <a:srgbClr val="897157"/>
                </a:solidFill>
                <a:latin typeface="Lato"/>
                <a:ea typeface="Lato"/>
                <a:cs typeface="Lato"/>
                <a:sym typeface="Lato"/>
              </a:rPr>
              <a:t>: Amount of estimated traffic driven to the website based on a given keyword over a specific period of time</a:t>
            </a:r>
            <a:endParaRPr sz="1000">
              <a:solidFill>
                <a:srgbClr val="897157"/>
              </a:solidFill>
              <a:latin typeface="Lato"/>
              <a:ea typeface="Lato"/>
              <a:cs typeface="Lato"/>
              <a:sym typeface="Lato"/>
            </a:endParaRPr>
          </a:p>
          <a:p>
            <a:pPr indent="-292100" lvl="0" marL="457200" rtl="0" algn="l">
              <a:lnSpc>
                <a:spcPct val="100000"/>
              </a:lnSpc>
              <a:spcBef>
                <a:spcPts val="0"/>
              </a:spcBef>
              <a:spcAft>
                <a:spcPts val="0"/>
              </a:spcAft>
              <a:buClr>
                <a:srgbClr val="897157"/>
              </a:buClr>
              <a:buSzPts val="1000"/>
              <a:buFont typeface="Lato"/>
              <a:buChar char="●"/>
            </a:pPr>
            <a:r>
              <a:rPr b="1" lang="en" sz="1000" u="sng">
                <a:solidFill>
                  <a:srgbClr val="897157"/>
                </a:solidFill>
                <a:latin typeface="Lato"/>
                <a:ea typeface="Lato"/>
                <a:cs typeface="Lato"/>
                <a:sym typeface="Lato"/>
              </a:rPr>
              <a:t>Volume:</a:t>
            </a:r>
            <a:r>
              <a:rPr lang="en" sz="1000">
                <a:solidFill>
                  <a:srgbClr val="897157"/>
                </a:solidFill>
                <a:latin typeface="Lato"/>
                <a:ea typeface="Lato"/>
                <a:cs typeface="Lato"/>
                <a:sym typeface="Lato"/>
              </a:rPr>
              <a:t> Average number of times users have searched for a given keyword per month</a:t>
            </a:r>
            <a:endParaRPr sz="1000">
              <a:solidFill>
                <a:srgbClr val="897157"/>
              </a:solidFill>
              <a:latin typeface="Lato"/>
              <a:ea typeface="Lato"/>
              <a:cs typeface="Lato"/>
              <a:sym typeface="Lato"/>
            </a:endParaRPr>
          </a:p>
        </p:txBody>
      </p:sp>
      <p:pic>
        <p:nvPicPr>
          <p:cNvPr id="241" name="Google Shape;241;p33"/>
          <p:cNvPicPr preferRelativeResize="0"/>
          <p:nvPr/>
        </p:nvPicPr>
        <p:blipFill>
          <a:blip r:embed="rId6">
            <a:alphaModFix/>
          </a:blip>
          <a:stretch>
            <a:fillRect/>
          </a:stretch>
        </p:blipFill>
        <p:spPr>
          <a:xfrm>
            <a:off x="470050" y="1158663"/>
            <a:ext cx="6182551" cy="22847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4"/>
          <p:cNvPicPr preferRelativeResize="0"/>
          <p:nvPr/>
        </p:nvPicPr>
        <p:blipFill>
          <a:blip r:embed="rId3">
            <a:alphaModFix/>
          </a:blip>
          <a:stretch>
            <a:fillRect/>
          </a:stretch>
        </p:blipFill>
        <p:spPr>
          <a:xfrm>
            <a:off x="0" y="0"/>
            <a:ext cx="9144001" cy="5143501"/>
          </a:xfrm>
          <a:prstGeom prst="rect">
            <a:avLst/>
          </a:prstGeom>
          <a:noFill/>
          <a:ln>
            <a:noFill/>
          </a:ln>
        </p:spPr>
      </p:pic>
      <p:sp>
        <p:nvSpPr>
          <p:cNvPr id="247" name="Google Shape;247;p34"/>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Organic Keywords Overlap</a:t>
            </a:r>
            <a:endParaRPr b="1" sz="3600">
              <a:latin typeface="Caveat"/>
              <a:ea typeface="Caveat"/>
              <a:cs typeface="Caveat"/>
              <a:sym typeface="Caveat"/>
            </a:endParaRPr>
          </a:p>
        </p:txBody>
      </p:sp>
      <p:grpSp>
        <p:nvGrpSpPr>
          <p:cNvPr id="248" name="Google Shape;248;p34"/>
          <p:cNvGrpSpPr/>
          <p:nvPr/>
        </p:nvGrpSpPr>
        <p:grpSpPr>
          <a:xfrm>
            <a:off x="137375" y="4707350"/>
            <a:ext cx="2419575" cy="338700"/>
            <a:chOff x="45825" y="4848825"/>
            <a:chExt cx="2419575" cy="338700"/>
          </a:xfrm>
        </p:grpSpPr>
        <p:sp>
          <p:nvSpPr>
            <p:cNvPr id="249" name="Google Shape;249;p34"/>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a:t>
              </a:r>
              <a:r>
                <a:rPr lang="en" sz="1000">
                  <a:solidFill>
                    <a:schemeClr val="dk1"/>
                  </a:solidFill>
                  <a:latin typeface="Lato"/>
                  <a:ea typeface="Lato"/>
                  <a:cs typeface="Lato"/>
                  <a:sym typeface="Lato"/>
                </a:rPr>
                <a:t> </a:t>
              </a:r>
              <a:r>
                <a:rPr lang="en" sz="1000" u="sng">
                  <a:solidFill>
                    <a:schemeClr val="dk1"/>
                  </a:solidFill>
                  <a:latin typeface="Lato"/>
                  <a:ea typeface="Lato"/>
                  <a:cs typeface="Lato"/>
                  <a:sym typeface="Lato"/>
                  <a:hlinkClick r:id="rId4">
                    <a:extLst>
                      <a:ext uri="{A12FA001-AC4F-418D-AE19-62706E023703}">
                        <ahyp:hlinkClr val="tx"/>
                      </a:ext>
                    </a:extLst>
                  </a:hlinkClick>
                </a:rPr>
                <a:t>SemRush</a:t>
              </a:r>
              <a:endParaRPr sz="1000">
                <a:solidFill>
                  <a:schemeClr val="dk1"/>
                </a:solidFill>
                <a:latin typeface="Lato"/>
                <a:ea typeface="Lato"/>
                <a:cs typeface="Lato"/>
                <a:sym typeface="Lato"/>
              </a:endParaRPr>
            </a:p>
          </p:txBody>
        </p:sp>
        <p:pic>
          <p:nvPicPr>
            <p:cNvPr id="250" name="Google Shape;250;p34"/>
            <p:cNvPicPr preferRelativeResize="0"/>
            <p:nvPr/>
          </p:nvPicPr>
          <p:blipFill>
            <a:blip r:embed="rId5">
              <a:alphaModFix/>
            </a:blip>
            <a:stretch>
              <a:fillRect/>
            </a:stretch>
          </p:blipFill>
          <p:spPr>
            <a:xfrm>
              <a:off x="45825" y="4923825"/>
              <a:ext cx="217175" cy="175650"/>
            </a:xfrm>
            <a:prstGeom prst="rect">
              <a:avLst/>
            </a:prstGeom>
            <a:noFill/>
            <a:ln>
              <a:noFill/>
            </a:ln>
          </p:spPr>
        </p:pic>
      </p:grpSp>
      <p:sp>
        <p:nvSpPr>
          <p:cNvPr id="251" name="Google Shape;251;p34"/>
          <p:cNvSpPr txBox="1"/>
          <p:nvPr/>
        </p:nvSpPr>
        <p:spPr>
          <a:xfrm>
            <a:off x="6014975" y="502350"/>
            <a:ext cx="2703900" cy="369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b="1" lang="en" sz="1200">
                <a:solidFill>
                  <a:srgbClr val="897157"/>
                </a:solidFill>
                <a:latin typeface="Lato"/>
                <a:ea typeface="Lato"/>
                <a:cs typeface="Lato"/>
                <a:sym typeface="Lato"/>
              </a:rPr>
              <a:t>4 keywords</a:t>
            </a:r>
            <a:r>
              <a:rPr lang="en" sz="1200">
                <a:solidFill>
                  <a:srgbClr val="897157"/>
                </a:solidFill>
                <a:latin typeface="Lato"/>
                <a:ea typeface="Lato"/>
                <a:cs typeface="Lato"/>
                <a:sym typeface="Lato"/>
              </a:rPr>
              <a:t> that lead to both Blank Space Studio and Superb Studio</a:t>
            </a:r>
            <a:r>
              <a:rPr lang="en" sz="1200">
                <a:solidFill>
                  <a:srgbClr val="897157"/>
                </a:solidFill>
                <a:latin typeface="Lato"/>
                <a:ea typeface="Lato"/>
                <a:cs typeface="Lato"/>
                <a:sym typeface="Lato"/>
              </a:rPr>
              <a:t> when used in Google search engine</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b="1" lang="en" sz="1200">
                <a:solidFill>
                  <a:srgbClr val="897157"/>
                </a:solidFill>
                <a:latin typeface="Lato"/>
                <a:ea typeface="Lato"/>
                <a:cs typeface="Lato"/>
                <a:sym typeface="Lato"/>
              </a:rPr>
              <a:t>16 </a:t>
            </a:r>
            <a:r>
              <a:rPr b="1" lang="en" sz="1200">
                <a:solidFill>
                  <a:srgbClr val="897157"/>
                </a:solidFill>
                <a:latin typeface="Lato"/>
                <a:ea typeface="Lato"/>
                <a:cs typeface="Lato"/>
                <a:sym typeface="Lato"/>
              </a:rPr>
              <a:t>unique</a:t>
            </a:r>
            <a:r>
              <a:rPr b="1" lang="en" sz="1200">
                <a:solidFill>
                  <a:srgbClr val="897157"/>
                </a:solidFill>
                <a:latin typeface="Lato"/>
                <a:ea typeface="Lato"/>
                <a:cs typeface="Lato"/>
                <a:sym typeface="Lato"/>
              </a:rPr>
              <a:t> keywords</a:t>
            </a:r>
            <a:r>
              <a:rPr lang="en" sz="1200">
                <a:solidFill>
                  <a:srgbClr val="897157"/>
                </a:solidFill>
                <a:latin typeface="Lato"/>
                <a:ea typeface="Lato"/>
                <a:cs typeface="Lato"/>
                <a:sym typeface="Lato"/>
              </a:rPr>
              <a:t> that lead to Blank Space Studio’s site</a:t>
            </a:r>
            <a:endParaRPr sz="1200">
              <a:solidFill>
                <a:srgbClr val="897157"/>
              </a:solidFill>
              <a:latin typeface="Lato"/>
              <a:ea typeface="Lato"/>
              <a:cs typeface="Lato"/>
              <a:sym typeface="Lato"/>
            </a:endParaRPr>
          </a:p>
        </p:txBody>
      </p:sp>
      <p:pic>
        <p:nvPicPr>
          <p:cNvPr id="252" name="Google Shape;252;p34"/>
          <p:cNvPicPr preferRelativeResize="0"/>
          <p:nvPr/>
        </p:nvPicPr>
        <p:blipFill rotWithShape="1">
          <a:blip r:embed="rId6">
            <a:alphaModFix/>
          </a:blip>
          <a:srcRect b="0" l="0" r="13517" t="0"/>
          <a:stretch/>
        </p:blipFill>
        <p:spPr>
          <a:xfrm>
            <a:off x="411275" y="694500"/>
            <a:ext cx="5603700" cy="31795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35"/>
          <p:cNvPicPr preferRelativeResize="0"/>
          <p:nvPr/>
        </p:nvPicPr>
        <p:blipFill>
          <a:blip r:embed="rId3">
            <a:alphaModFix/>
          </a:blip>
          <a:stretch>
            <a:fillRect/>
          </a:stretch>
        </p:blipFill>
        <p:spPr>
          <a:xfrm>
            <a:off x="0" y="0"/>
            <a:ext cx="9144001" cy="5143501"/>
          </a:xfrm>
          <a:prstGeom prst="rect">
            <a:avLst/>
          </a:prstGeom>
          <a:noFill/>
          <a:ln>
            <a:noFill/>
          </a:ln>
        </p:spPr>
      </p:pic>
      <p:sp>
        <p:nvSpPr>
          <p:cNvPr id="258" name="Google Shape;258;p35"/>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Page Visits Across Competitors</a:t>
            </a:r>
            <a:endParaRPr b="1" sz="3600">
              <a:latin typeface="Caveat"/>
              <a:ea typeface="Caveat"/>
              <a:cs typeface="Caveat"/>
              <a:sym typeface="Caveat"/>
            </a:endParaRPr>
          </a:p>
        </p:txBody>
      </p:sp>
      <p:grpSp>
        <p:nvGrpSpPr>
          <p:cNvPr id="259" name="Google Shape;259;p35"/>
          <p:cNvGrpSpPr/>
          <p:nvPr/>
        </p:nvGrpSpPr>
        <p:grpSpPr>
          <a:xfrm>
            <a:off x="137375" y="4707350"/>
            <a:ext cx="2419575" cy="338700"/>
            <a:chOff x="45825" y="4848825"/>
            <a:chExt cx="2419575" cy="338700"/>
          </a:xfrm>
        </p:grpSpPr>
        <p:sp>
          <p:nvSpPr>
            <p:cNvPr id="260" name="Google Shape;260;p35"/>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a:t>
              </a:r>
              <a:r>
                <a:rPr lang="en" sz="1000" u="sng">
                  <a:solidFill>
                    <a:schemeClr val="dk1"/>
                  </a:solidFill>
                  <a:latin typeface="Lato"/>
                  <a:ea typeface="Lato"/>
                  <a:cs typeface="Lato"/>
                  <a:sym typeface="Lato"/>
                  <a:hlinkClick r:id="rId4">
                    <a:extLst>
                      <a:ext uri="{A12FA001-AC4F-418D-AE19-62706E023703}">
                        <ahyp:hlinkClr val="tx"/>
                      </a:ext>
                    </a:extLst>
                  </a:hlinkClick>
                </a:rPr>
                <a:t>Similar Web</a:t>
              </a:r>
              <a:endParaRPr sz="1000">
                <a:solidFill>
                  <a:schemeClr val="dk1"/>
                </a:solidFill>
                <a:latin typeface="Lato"/>
                <a:ea typeface="Lato"/>
                <a:cs typeface="Lato"/>
                <a:sym typeface="Lato"/>
              </a:endParaRPr>
            </a:p>
          </p:txBody>
        </p:sp>
        <p:pic>
          <p:nvPicPr>
            <p:cNvPr id="261" name="Google Shape;261;p35"/>
            <p:cNvPicPr preferRelativeResize="0"/>
            <p:nvPr/>
          </p:nvPicPr>
          <p:blipFill>
            <a:blip r:embed="rId5">
              <a:alphaModFix/>
            </a:blip>
            <a:stretch>
              <a:fillRect/>
            </a:stretch>
          </p:blipFill>
          <p:spPr>
            <a:xfrm>
              <a:off x="45825" y="4923825"/>
              <a:ext cx="217175" cy="175650"/>
            </a:xfrm>
            <a:prstGeom prst="rect">
              <a:avLst/>
            </a:prstGeom>
            <a:noFill/>
            <a:ln>
              <a:noFill/>
            </a:ln>
          </p:spPr>
        </p:pic>
      </p:grpSp>
      <p:pic>
        <p:nvPicPr>
          <p:cNvPr id="262" name="Google Shape;262;p35"/>
          <p:cNvPicPr preferRelativeResize="0"/>
          <p:nvPr/>
        </p:nvPicPr>
        <p:blipFill>
          <a:blip r:embed="rId6">
            <a:alphaModFix/>
          </a:blip>
          <a:stretch>
            <a:fillRect/>
          </a:stretch>
        </p:blipFill>
        <p:spPr>
          <a:xfrm>
            <a:off x="384950" y="484750"/>
            <a:ext cx="6202772" cy="3696600"/>
          </a:xfrm>
          <a:prstGeom prst="rect">
            <a:avLst/>
          </a:prstGeom>
          <a:noFill/>
          <a:ln>
            <a:noFill/>
          </a:ln>
        </p:spPr>
      </p:pic>
      <p:sp>
        <p:nvSpPr>
          <p:cNvPr id="263" name="Google Shape;263;p35"/>
          <p:cNvSpPr txBox="1"/>
          <p:nvPr/>
        </p:nvSpPr>
        <p:spPr>
          <a:xfrm>
            <a:off x="6335700" y="484750"/>
            <a:ext cx="23883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In general, competitors have higher page visits</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Blank Space experienced an increase in April, likely due to </a:t>
            </a:r>
            <a:r>
              <a:rPr lang="en" sz="1200">
                <a:solidFill>
                  <a:srgbClr val="897157"/>
                </a:solidFill>
                <a:latin typeface="Lato"/>
                <a:ea typeface="Lato"/>
                <a:cs typeface="Lato"/>
                <a:sym typeface="Lato"/>
              </a:rPr>
              <a:t>the promotions in April</a:t>
            </a:r>
            <a:endParaRPr sz="1200">
              <a:solidFill>
                <a:srgbClr val="897157"/>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36"/>
          <p:cNvPicPr preferRelativeResize="0"/>
          <p:nvPr/>
        </p:nvPicPr>
        <p:blipFill>
          <a:blip r:embed="rId3">
            <a:alphaModFix/>
          </a:blip>
          <a:stretch>
            <a:fillRect/>
          </a:stretch>
        </p:blipFill>
        <p:spPr>
          <a:xfrm>
            <a:off x="0" y="0"/>
            <a:ext cx="9144001" cy="5143501"/>
          </a:xfrm>
          <a:prstGeom prst="rect">
            <a:avLst/>
          </a:prstGeom>
          <a:noFill/>
          <a:ln>
            <a:noFill/>
          </a:ln>
        </p:spPr>
      </p:pic>
      <p:sp>
        <p:nvSpPr>
          <p:cNvPr id="269" name="Google Shape;269;p36"/>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Competitors</a:t>
            </a:r>
            <a:r>
              <a:rPr b="1" lang="en" sz="3600">
                <a:latin typeface="Caveat"/>
                <a:ea typeface="Caveat"/>
                <a:cs typeface="Caveat"/>
                <a:sym typeface="Caveat"/>
              </a:rPr>
              <a:t> Strengths</a:t>
            </a:r>
            <a:endParaRPr b="1" sz="3600">
              <a:latin typeface="Caveat"/>
              <a:ea typeface="Caveat"/>
              <a:cs typeface="Caveat"/>
              <a:sym typeface="Caveat"/>
            </a:endParaRPr>
          </a:p>
        </p:txBody>
      </p:sp>
      <p:sp>
        <p:nvSpPr>
          <p:cNvPr id="270" name="Google Shape;270;p36"/>
          <p:cNvSpPr txBox="1"/>
          <p:nvPr>
            <p:ph idx="1" type="body"/>
          </p:nvPr>
        </p:nvSpPr>
        <p:spPr>
          <a:xfrm>
            <a:off x="407300" y="1627750"/>
            <a:ext cx="3703500" cy="2541600"/>
          </a:xfrm>
          <a:prstGeom prst="rect">
            <a:avLst/>
          </a:prstGeom>
        </p:spPr>
        <p:txBody>
          <a:bodyPr anchorCtr="0" anchor="t" bIns="91425" lIns="91425" spcFirstLastPara="1" rIns="91425" wrap="square" tIns="91425">
            <a:normAutofit/>
          </a:bodyPr>
          <a:lstStyle/>
          <a:p>
            <a:pPr indent="0" lvl="0" marL="0" marR="0" rtl="0" algn="ctr">
              <a:lnSpc>
                <a:spcPct val="100000"/>
              </a:lnSpc>
              <a:spcBef>
                <a:spcPts val="0"/>
              </a:spcBef>
              <a:spcAft>
                <a:spcPts val="0"/>
              </a:spcAft>
              <a:buNone/>
            </a:pPr>
            <a:r>
              <a:rPr b="1" lang="en" u="sng">
                <a:solidFill>
                  <a:srgbClr val="897157"/>
                </a:solidFill>
                <a:latin typeface="Lato"/>
                <a:ea typeface="Lato"/>
                <a:cs typeface="Lato"/>
                <a:sym typeface="Lato"/>
              </a:rPr>
              <a:t>Superb S</a:t>
            </a:r>
            <a:r>
              <a:rPr b="1" lang="en" u="sng">
                <a:solidFill>
                  <a:srgbClr val="897157"/>
                </a:solidFill>
                <a:latin typeface="Lato"/>
                <a:ea typeface="Lato"/>
                <a:cs typeface="Lato"/>
                <a:sym typeface="Lato"/>
              </a:rPr>
              <a:t>tudio</a:t>
            </a:r>
            <a:endParaRPr b="1" u="sng">
              <a:solidFill>
                <a:srgbClr val="897157"/>
              </a:solidFill>
              <a:latin typeface="Lato"/>
              <a:ea typeface="Lato"/>
              <a:cs typeface="Lato"/>
              <a:sym typeface="Lato"/>
            </a:endParaRPr>
          </a:p>
          <a:p>
            <a:pPr indent="0" lvl="0" marL="0" marR="0" rtl="0" algn="l">
              <a:lnSpc>
                <a:spcPct val="100000"/>
              </a:lnSpc>
              <a:spcBef>
                <a:spcPts val="0"/>
              </a:spcBef>
              <a:spcAft>
                <a:spcPts val="0"/>
              </a:spcAft>
              <a:buNone/>
            </a:pPr>
            <a:r>
              <a:t/>
            </a:r>
            <a:endParaRPr b="1" u="sng">
              <a:solidFill>
                <a:srgbClr val="897157"/>
              </a:solidFill>
              <a:latin typeface="Lato"/>
              <a:ea typeface="Lato"/>
              <a:cs typeface="Lato"/>
              <a:sym typeface="Lato"/>
            </a:endParaRPr>
          </a:p>
          <a:p>
            <a:pPr indent="-311150" lvl="0" marL="457200" marR="0" rtl="0" algn="l">
              <a:lnSpc>
                <a:spcPct val="100000"/>
              </a:lnSpc>
              <a:spcBef>
                <a:spcPts val="0"/>
              </a:spcBef>
              <a:spcAft>
                <a:spcPts val="0"/>
              </a:spcAft>
              <a:buClr>
                <a:srgbClr val="897157"/>
              </a:buClr>
              <a:buSzPts val="1300"/>
              <a:buFont typeface="Lato"/>
              <a:buChar char="●"/>
            </a:pPr>
            <a:r>
              <a:rPr lang="en" sz="1300">
                <a:solidFill>
                  <a:srgbClr val="897157"/>
                </a:solidFill>
                <a:latin typeface="Lato"/>
                <a:ea typeface="Lato"/>
                <a:cs typeface="Lato"/>
                <a:sym typeface="Lato"/>
              </a:rPr>
              <a:t>Provides </a:t>
            </a:r>
            <a:r>
              <a:rPr lang="en" sz="1300">
                <a:solidFill>
                  <a:srgbClr val="897157"/>
                </a:solidFill>
                <a:latin typeface="Lato"/>
                <a:ea typeface="Lato"/>
                <a:cs typeface="Lato"/>
                <a:sym typeface="Lato"/>
              </a:rPr>
              <a:t>clients</a:t>
            </a:r>
            <a:r>
              <a:rPr lang="en" sz="1300">
                <a:solidFill>
                  <a:srgbClr val="897157"/>
                </a:solidFill>
                <a:latin typeface="Lato"/>
                <a:ea typeface="Lato"/>
                <a:cs typeface="Lato"/>
                <a:sym typeface="Lato"/>
              </a:rPr>
              <a:t> with </a:t>
            </a:r>
            <a:r>
              <a:rPr b="1" lang="en" sz="1300">
                <a:solidFill>
                  <a:srgbClr val="897157"/>
                </a:solidFill>
                <a:latin typeface="Lato"/>
                <a:ea typeface="Lato"/>
                <a:cs typeface="Lato"/>
                <a:sym typeface="Lato"/>
              </a:rPr>
              <a:t>different locations</a:t>
            </a:r>
            <a:r>
              <a:rPr lang="en" sz="1300">
                <a:solidFill>
                  <a:srgbClr val="897157"/>
                </a:solidFill>
                <a:latin typeface="Lato"/>
                <a:ea typeface="Lato"/>
                <a:cs typeface="Lato"/>
                <a:sym typeface="Lato"/>
              </a:rPr>
              <a:t> throughout Houston, TX. </a:t>
            </a:r>
            <a:endParaRPr sz="1300">
              <a:solidFill>
                <a:srgbClr val="897157"/>
              </a:solidFill>
              <a:latin typeface="Lato"/>
              <a:ea typeface="Lato"/>
              <a:cs typeface="Lato"/>
              <a:sym typeface="Lato"/>
            </a:endParaRPr>
          </a:p>
          <a:p>
            <a:pPr indent="0" lvl="0" marL="0" marR="0" rtl="0" algn="l">
              <a:lnSpc>
                <a:spcPct val="100000"/>
              </a:lnSpc>
              <a:spcBef>
                <a:spcPts val="0"/>
              </a:spcBef>
              <a:spcAft>
                <a:spcPts val="0"/>
              </a:spcAft>
              <a:buNone/>
            </a:pPr>
            <a:r>
              <a:t/>
            </a:r>
            <a:endParaRPr sz="1300">
              <a:solidFill>
                <a:srgbClr val="897157"/>
              </a:solidFill>
              <a:latin typeface="Lato"/>
              <a:ea typeface="Lato"/>
              <a:cs typeface="Lato"/>
              <a:sym typeface="Lato"/>
            </a:endParaRPr>
          </a:p>
          <a:p>
            <a:pPr indent="-311150" lvl="0" marL="457200" rtl="0" algn="l">
              <a:spcBef>
                <a:spcPts val="0"/>
              </a:spcBef>
              <a:spcAft>
                <a:spcPts val="0"/>
              </a:spcAft>
              <a:buClr>
                <a:srgbClr val="897157"/>
              </a:buClr>
              <a:buSzPts val="1300"/>
              <a:buFont typeface="Lato"/>
              <a:buChar char="●"/>
            </a:pPr>
            <a:r>
              <a:rPr lang="en" sz="1300">
                <a:solidFill>
                  <a:srgbClr val="897157"/>
                </a:solidFill>
                <a:latin typeface="Lato"/>
                <a:ea typeface="Lato"/>
                <a:cs typeface="Lato"/>
                <a:sym typeface="Lato"/>
              </a:rPr>
              <a:t>Has </a:t>
            </a:r>
            <a:r>
              <a:rPr b="1" lang="en" sz="1300">
                <a:solidFill>
                  <a:srgbClr val="897157"/>
                </a:solidFill>
                <a:latin typeface="Lato"/>
                <a:ea typeface="Lato"/>
                <a:cs typeface="Lato"/>
                <a:sym typeface="Lato"/>
              </a:rPr>
              <a:t>newsletter</a:t>
            </a:r>
            <a:r>
              <a:rPr lang="en" sz="1300">
                <a:solidFill>
                  <a:srgbClr val="897157"/>
                </a:solidFill>
                <a:latin typeface="Lato"/>
                <a:ea typeface="Lato"/>
                <a:cs typeface="Lato"/>
                <a:sym typeface="Lato"/>
              </a:rPr>
              <a:t> that clients can subscribe to.</a:t>
            </a:r>
            <a:endParaRPr sz="1300">
              <a:solidFill>
                <a:srgbClr val="897157"/>
              </a:solidFill>
              <a:latin typeface="Lato"/>
              <a:ea typeface="Lato"/>
              <a:cs typeface="Lato"/>
              <a:sym typeface="Lato"/>
            </a:endParaRPr>
          </a:p>
        </p:txBody>
      </p:sp>
      <p:sp>
        <p:nvSpPr>
          <p:cNvPr id="271" name="Google Shape;271;p36"/>
          <p:cNvSpPr txBox="1"/>
          <p:nvPr/>
        </p:nvSpPr>
        <p:spPr>
          <a:xfrm>
            <a:off x="4681651" y="1627750"/>
            <a:ext cx="4023000" cy="2539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u="sng">
                <a:solidFill>
                  <a:srgbClr val="897157"/>
                </a:solidFill>
                <a:latin typeface="Lato"/>
                <a:ea typeface="Lato"/>
                <a:cs typeface="Lato"/>
                <a:sym typeface="Lato"/>
              </a:rPr>
              <a:t>Montrose Studios</a:t>
            </a:r>
            <a:endParaRPr b="1" sz="1800" u="sng">
              <a:solidFill>
                <a:srgbClr val="897157"/>
              </a:solidFill>
              <a:latin typeface="Lato"/>
              <a:ea typeface="Lato"/>
              <a:cs typeface="Lato"/>
              <a:sym typeface="Lato"/>
            </a:endParaRPr>
          </a:p>
          <a:p>
            <a:pPr indent="0" lvl="0" marL="0" rtl="0" algn="l">
              <a:spcBef>
                <a:spcPts val="0"/>
              </a:spcBef>
              <a:spcAft>
                <a:spcPts val="0"/>
              </a:spcAft>
              <a:buNone/>
            </a:pPr>
            <a:r>
              <a:t/>
            </a:r>
            <a:endParaRPr b="1" sz="1800" u="sng">
              <a:solidFill>
                <a:srgbClr val="897157"/>
              </a:solidFill>
              <a:latin typeface="Lato"/>
              <a:ea typeface="Lato"/>
              <a:cs typeface="Lato"/>
              <a:sym typeface="Lato"/>
            </a:endParaRPr>
          </a:p>
          <a:p>
            <a:pPr indent="-311150" lvl="0" marL="457200" rtl="0" algn="l">
              <a:spcBef>
                <a:spcPts val="0"/>
              </a:spcBef>
              <a:spcAft>
                <a:spcPts val="0"/>
              </a:spcAft>
              <a:buClr>
                <a:srgbClr val="897157"/>
              </a:buClr>
              <a:buSzPts val="1300"/>
              <a:buFont typeface="Lato"/>
              <a:buChar char="●"/>
            </a:pPr>
            <a:r>
              <a:rPr lang="en" sz="1300">
                <a:solidFill>
                  <a:srgbClr val="897157"/>
                </a:solidFill>
                <a:latin typeface="Lato"/>
                <a:ea typeface="Lato"/>
                <a:cs typeface="Lato"/>
                <a:sym typeface="Lato"/>
              </a:rPr>
              <a:t>Offers studio time with </a:t>
            </a:r>
            <a:r>
              <a:rPr b="1" lang="en" sz="1300">
                <a:solidFill>
                  <a:srgbClr val="897157"/>
                </a:solidFill>
                <a:latin typeface="Lato"/>
                <a:ea typeface="Lato"/>
                <a:cs typeface="Lato"/>
                <a:sym typeface="Lato"/>
              </a:rPr>
              <a:t>in-house photographer</a:t>
            </a:r>
            <a:r>
              <a:rPr lang="en" sz="1300">
                <a:solidFill>
                  <a:srgbClr val="897157"/>
                </a:solidFill>
                <a:latin typeface="Lato"/>
                <a:ea typeface="Lato"/>
                <a:cs typeface="Lato"/>
                <a:sym typeface="Lato"/>
              </a:rPr>
              <a:t> included, 4 outfit changes and custom backdrops priced at $351/hr.</a:t>
            </a:r>
            <a:endParaRPr sz="1300">
              <a:solidFill>
                <a:srgbClr val="897157"/>
              </a:solidFill>
              <a:latin typeface="Lato"/>
              <a:ea typeface="Lato"/>
              <a:cs typeface="Lato"/>
              <a:sym typeface="Lato"/>
            </a:endParaRPr>
          </a:p>
          <a:p>
            <a:pPr indent="0" lvl="0" marL="0" rtl="0" algn="l">
              <a:spcBef>
                <a:spcPts val="0"/>
              </a:spcBef>
              <a:spcAft>
                <a:spcPts val="0"/>
              </a:spcAft>
              <a:buNone/>
            </a:pPr>
            <a:r>
              <a:t/>
            </a:r>
            <a:endParaRPr sz="1300">
              <a:solidFill>
                <a:srgbClr val="897157"/>
              </a:solidFill>
              <a:latin typeface="Lato"/>
              <a:ea typeface="Lato"/>
              <a:cs typeface="Lato"/>
              <a:sym typeface="Lato"/>
            </a:endParaRPr>
          </a:p>
          <a:p>
            <a:pPr indent="-311150" lvl="0" marL="457200" rtl="0" algn="l">
              <a:spcBef>
                <a:spcPts val="0"/>
              </a:spcBef>
              <a:spcAft>
                <a:spcPts val="0"/>
              </a:spcAft>
              <a:buClr>
                <a:srgbClr val="897157"/>
              </a:buClr>
              <a:buSzPts val="1300"/>
              <a:buFont typeface="Lato"/>
              <a:buChar char="●"/>
            </a:pPr>
            <a:r>
              <a:rPr lang="en" sz="1300">
                <a:solidFill>
                  <a:srgbClr val="897157"/>
                </a:solidFill>
                <a:latin typeface="Lato"/>
                <a:ea typeface="Lato"/>
                <a:cs typeface="Lato"/>
                <a:sym typeface="Lato"/>
              </a:rPr>
              <a:t>Provides </a:t>
            </a:r>
            <a:r>
              <a:rPr b="1" lang="en" sz="1300">
                <a:solidFill>
                  <a:srgbClr val="897157"/>
                </a:solidFill>
                <a:latin typeface="Lato"/>
                <a:ea typeface="Lato"/>
                <a:cs typeface="Lato"/>
                <a:sym typeface="Lato"/>
              </a:rPr>
              <a:t>classes and mentorship</a:t>
            </a:r>
            <a:r>
              <a:rPr lang="en" sz="1300">
                <a:solidFill>
                  <a:srgbClr val="897157"/>
                </a:solidFill>
                <a:latin typeface="Lato"/>
                <a:ea typeface="Lato"/>
                <a:cs typeface="Lato"/>
                <a:sym typeface="Lato"/>
              </a:rPr>
              <a:t> to upcoming photographers and anyone who wants to learn about editing and </a:t>
            </a:r>
            <a:r>
              <a:rPr lang="en" sz="1300">
                <a:solidFill>
                  <a:srgbClr val="897157"/>
                </a:solidFill>
                <a:latin typeface="Lato"/>
                <a:ea typeface="Lato"/>
                <a:cs typeface="Lato"/>
                <a:sym typeface="Lato"/>
              </a:rPr>
              <a:t>photography.</a:t>
            </a:r>
            <a:endParaRPr sz="1300">
              <a:solidFill>
                <a:srgbClr val="897157"/>
              </a:solidFill>
              <a:latin typeface="Lato"/>
              <a:ea typeface="Lato"/>
              <a:cs typeface="Lato"/>
              <a:sym typeface="Lato"/>
            </a:endParaRPr>
          </a:p>
          <a:p>
            <a:pPr indent="0" lvl="0" marL="0" rtl="0" algn="l">
              <a:spcBef>
                <a:spcPts val="0"/>
              </a:spcBef>
              <a:spcAft>
                <a:spcPts val="0"/>
              </a:spcAft>
              <a:buNone/>
            </a:pPr>
            <a:r>
              <a:t/>
            </a:r>
            <a:endParaRPr sz="1300">
              <a:solidFill>
                <a:srgbClr val="897157"/>
              </a:solidFill>
              <a:latin typeface="Lato"/>
              <a:ea typeface="Lato"/>
              <a:cs typeface="Lato"/>
              <a:sym typeface="Lato"/>
            </a:endParaRPr>
          </a:p>
          <a:p>
            <a:pPr indent="-311150" lvl="0" marL="457200" rtl="0" algn="l">
              <a:spcBef>
                <a:spcPts val="0"/>
              </a:spcBef>
              <a:spcAft>
                <a:spcPts val="0"/>
              </a:spcAft>
              <a:buClr>
                <a:srgbClr val="897157"/>
              </a:buClr>
              <a:buSzPts val="1300"/>
              <a:buFont typeface="Lato"/>
              <a:buChar char="●"/>
            </a:pPr>
            <a:r>
              <a:rPr lang="en" sz="1300">
                <a:solidFill>
                  <a:srgbClr val="897157"/>
                </a:solidFill>
                <a:latin typeface="Lato"/>
                <a:ea typeface="Lato"/>
                <a:cs typeface="Lato"/>
                <a:sym typeface="Lato"/>
              </a:rPr>
              <a:t>Has </a:t>
            </a:r>
            <a:r>
              <a:rPr b="1" lang="en" sz="1300">
                <a:solidFill>
                  <a:srgbClr val="897157"/>
                </a:solidFill>
                <a:latin typeface="Lato"/>
                <a:ea typeface="Lato"/>
                <a:cs typeface="Lato"/>
                <a:sym typeface="Lato"/>
              </a:rPr>
              <a:t>subscription link</a:t>
            </a:r>
            <a:r>
              <a:rPr lang="en" sz="1300">
                <a:solidFill>
                  <a:srgbClr val="897157"/>
                </a:solidFill>
                <a:latin typeface="Lato"/>
                <a:ea typeface="Lato"/>
                <a:cs typeface="Lato"/>
                <a:sym typeface="Lato"/>
              </a:rPr>
              <a:t> on website.</a:t>
            </a:r>
            <a:endParaRPr sz="1300">
              <a:solidFill>
                <a:srgbClr val="897157"/>
              </a:solidFill>
              <a:latin typeface="Lato"/>
              <a:ea typeface="Lato"/>
              <a:cs typeface="Lato"/>
              <a:sym typeface="Lato"/>
            </a:endParaRPr>
          </a:p>
        </p:txBody>
      </p:sp>
      <p:pic>
        <p:nvPicPr>
          <p:cNvPr id="272" name="Google Shape;272;p36"/>
          <p:cNvPicPr preferRelativeResize="0"/>
          <p:nvPr/>
        </p:nvPicPr>
        <p:blipFill>
          <a:blip r:embed="rId4">
            <a:alphaModFix/>
          </a:blip>
          <a:stretch>
            <a:fillRect/>
          </a:stretch>
        </p:blipFill>
        <p:spPr>
          <a:xfrm>
            <a:off x="1487850" y="673150"/>
            <a:ext cx="1542399" cy="768625"/>
          </a:xfrm>
          <a:prstGeom prst="rect">
            <a:avLst/>
          </a:prstGeom>
          <a:noFill/>
          <a:ln>
            <a:noFill/>
          </a:ln>
        </p:spPr>
      </p:pic>
      <p:pic>
        <p:nvPicPr>
          <p:cNvPr id="273" name="Google Shape;273;p36"/>
          <p:cNvPicPr preferRelativeResize="0"/>
          <p:nvPr/>
        </p:nvPicPr>
        <p:blipFill rotWithShape="1">
          <a:blip r:embed="rId5">
            <a:alphaModFix/>
          </a:blip>
          <a:srcRect b="29117" l="67524" r="6440" t="10257"/>
          <a:stretch/>
        </p:blipFill>
        <p:spPr>
          <a:xfrm>
            <a:off x="6326313" y="620425"/>
            <a:ext cx="994875" cy="931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9"/>
          <p:cNvGrpSpPr/>
          <p:nvPr/>
        </p:nvGrpSpPr>
        <p:grpSpPr>
          <a:xfrm>
            <a:off x="412888" y="1541700"/>
            <a:ext cx="2825825" cy="1966100"/>
            <a:chOff x="412888" y="1541700"/>
            <a:chExt cx="2825825" cy="1966100"/>
          </a:xfrm>
        </p:grpSpPr>
        <p:pic>
          <p:nvPicPr>
            <p:cNvPr id="96" name="Google Shape;96;p19"/>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97" name="Google Shape;97;p19"/>
            <p:cNvSpPr txBox="1"/>
            <p:nvPr/>
          </p:nvSpPr>
          <p:spPr>
            <a:xfrm>
              <a:off x="615588" y="1541700"/>
              <a:ext cx="2420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Lato"/>
                  <a:ea typeface="Lato"/>
                  <a:cs typeface="Lato"/>
                  <a:sym typeface="Lato"/>
                </a:rPr>
                <a:t>Agenda</a:t>
              </a:r>
              <a:endParaRPr b="1" sz="3600">
                <a:latin typeface="Lato"/>
                <a:ea typeface="Lato"/>
                <a:cs typeface="Lato"/>
                <a:sym typeface="Lato"/>
              </a:endParaRPr>
            </a:p>
          </p:txBody>
        </p:sp>
      </p:grpSp>
      <p:sp>
        <p:nvSpPr>
          <p:cNvPr id="98" name="Google Shape;98;p19"/>
          <p:cNvSpPr txBox="1"/>
          <p:nvPr/>
        </p:nvSpPr>
        <p:spPr>
          <a:xfrm>
            <a:off x="3897325" y="902850"/>
            <a:ext cx="5020800" cy="3337800"/>
          </a:xfrm>
          <a:prstGeom prst="rect">
            <a:avLst/>
          </a:prstGeom>
          <a:noFill/>
          <a:ln>
            <a:noFill/>
          </a:ln>
        </p:spPr>
        <p:txBody>
          <a:bodyPr anchorCtr="0" anchor="ctr" bIns="91425" lIns="91425" spcFirstLastPara="1" rIns="91425" wrap="square" tIns="91425">
            <a:noAutofit/>
          </a:bodyPr>
          <a:lstStyle/>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Overview</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Analysis</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Engagement Strategies</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Revenue Strategies</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Conclusion</a:t>
            </a:r>
            <a:endParaRPr sz="1800">
              <a:solidFill>
                <a:srgbClr val="897157"/>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pic>
        <p:nvPicPr>
          <p:cNvPr id="278" name="Google Shape;278;p37"/>
          <p:cNvPicPr preferRelativeResize="0"/>
          <p:nvPr/>
        </p:nvPicPr>
        <p:blipFill>
          <a:blip r:embed="rId3">
            <a:alphaModFix/>
          </a:blip>
          <a:stretch>
            <a:fillRect/>
          </a:stretch>
        </p:blipFill>
        <p:spPr>
          <a:xfrm>
            <a:off x="0" y="0"/>
            <a:ext cx="9144001" cy="5143501"/>
          </a:xfrm>
          <a:prstGeom prst="rect">
            <a:avLst/>
          </a:prstGeom>
          <a:noFill/>
          <a:ln>
            <a:noFill/>
          </a:ln>
        </p:spPr>
      </p:pic>
      <p:sp>
        <p:nvSpPr>
          <p:cNvPr id="279" name="Google Shape;279;p37"/>
          <p:cNvSpPr txBox="1"/>
          <p:nvPr/>
        </p:nvSpPr>
        <p:spPr>
          <a:xfrm>
            <a:off x="414600" y="4404600"/>
            <a:ext cx="83148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Bookings by Month </a:t>
            </a:r>
            <a:endParaRPr b="1" sz="3600">
              <a:latin typeface="Caveat"/>
              <a:ea typeface="Caveat"/>
              <a:cs typeface="Caveat"/>
              <a:sym typeface="Caveat"/>
            </a:endParaRPr>
          </a:p>
        </p:txBody>
      </p:sp>
      <p:grpSp>
        <p:nvGrpSpPr>
          <p:cNvPr id="280" name="Google Shape;280;p37"/>
          <p:cNvGrpSpPr/>
          <p:nvPr/>
        </p:nvGrpSpPr>
        <p:grpSpPr>
          <a:xfrm>
            <a:off x="137375" y="4707350"/>
            <a:ext cx="2419575" cy="338700"/>
            <a:chOff x="45825" y="4848825"/>
            <a:chExt cx="2419575" cy="338700"/>
          </a:xfrm>
        </p:grpSpPr>
        <p:sp>
          <p:nvSpPr>
            <p:cNvPr id="281" name="Google Shape;281;p37"/>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282" name="Google Shape;282;p37"/>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283" name="Google Shape;283;p37"/>
          <p:cNvSpPr txBox="1"/>
          <p:nvPr/>
        </p:nvSpPr>
        <p:spPr>
          <a:xfrm>
            <a:off x="6752875" y="484750"/>
            <a:ext cx="19710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Winter Season is highly popular</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Spring Season is a slow period</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Fall/Summer Season remains to be seen</a:t>
            </a:r>
            <a:endParaRPr sz="1200">
              <a:solidFill>
                <a:srgbClr val="897157"/>
              </a:solidFill>
              <a:latin typeface="Lato"/>
              <a:ea typeface="Lato"/>
              <a:cs typeface="Lato"/>
              <a:sym typeface="Lato"/>
            </a:endParaRPr>
          </a:p>
        </p:txBody>
      </p:sp>
      <p:pic>
        <p:nvPicPr>
          <p:cNvPr id="284" name="Google Shape;284;p37"/>
          <p:cNvPicPr preferRelativeResize="0"/>
          <p:nvPr/>
        </p:nvPicPr>
        <p:blipFill>
          <a:blip r:embed="rId5">
            <a:alphaModFix/>
          </a:blip>
          <a:stretch>
            <a:fillRect/>
          </a:stretch>
        </p:blipFill>
        <p:spPr>
          <a:xfrm>
            <a:off x="414597" y="519125"/>
            <a:ext cx="6529178" cy="36278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38"/>
          <p:cNvPicPr preferRelativeResize="0"/>
          <p:nvPr/>
        </p:nvPicPr>
        <p:blipFill>
          <a:blip r:embed="rId3">
            <a:alphaModFix/>
          </a:blip>
          <a:stretch>
            <a:fillRect/>
          </a:stretch>
        </p:blipFill>
        <p:spPr>
          <a:xfrm>
            <a:off x="0" y="0"/>
            <a:ext cx="9144001" cy="5143501"/>
          </a:xfrm>
          <a:prstGeom prst="rect">
            <a:avLst/>
          </a:prstGeom>
          <a:noFill/>
          <a:ln>
            <a:noFill/>
          </a:ln>
        </p:spPr>
      </p:pic>
      <p:sp>
        <p:nvSpPr>
          <p:cNvPr id="290" name="Google Shape;290;p38"/>
          <p:cNvSpPr txBox="1"/>
          <p:nvPr/>
        </p:nvSpPr>
        <p:spPr>
          <a:xfrm>
            <a:off x="1770150" y="44046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Bookings by Website</a:t>
            </a:r>
            <a:endParaRPr b="1" sz="3600">
              <a:latin typeface="Caveat"/>
              <a:ea typeface="Caveat"/>
              <a:cs typeface="Caveat"/>
              <a:sym typeface="Caveat"/>
            </a:endParaRPr>
          </a:p>
        </p:txBody>
      </p:sp>
      <p:grpSp>
        <p:nvGrpSpPr>
          <p:cNvPr id="291" name="Google Shape;291;p38"/>
          <p:cNvGrpSpPr/>
          <p:nvPr/>
        </p:nvGrpSpPr>
        <p:grpSpPr>
          <a:xfrm>
            <a:off x="137375" y="4707350"/>
            <a:ext cx="2419575" cy="338700"/>
            <a:chOff x="45825" y="4848825"/>
            <a:chExt cx="2419575" cy="338700"/>
          </a:xfrm>
        </p:grpSpPr>
        <p:sp>
          <p:nvSpPr>
            <p:cNvPr id="292" name="Google Shape;292;p38"/>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293" name="Google Shape;293;p38"/>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294" name="Google Shape;294;p38"/>
          <p:cNvSpPr txBox="1"/>
          <p:nvPr/>
        </p:nvSpPr>
        <p:spPr>
          <a:xfrm>
            <a:off x="6780325" y="485025"/>
            <a:ext cx="1943700" cy="3696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Peerspace consistently has the most bookings</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Over time, the website gained more traction booking through Squarespace</a:t>
            </a:r>
            <a:endParaRPr sz="1200">
              <a:solidFill>
                <a:srgbClr val="897157"/>
              </a:solidFill>
              <a:latin typeface="Lato"/>
              <a:ea typeface="Lato"/>
              <a:cs typeface="Lato"/>
              <a:sym typeface="Lato"/>
            </a:endParaRPr>
          </a:p>
          <a:p>
            <a:pPr indent="0" lvl="0" marL="457200" rtl="0" algn="l">
              <a:lnSpc>
                <a:spcPct val="100000"/>
              </a:lnSpc>
              <a:spcBef>
                <a:spcPts val="0"/>
              </a:spcBef>
              <a:spcAft>
                <a:spcPts val="0"/>
              </a:spcAft>
              <a:buNone/>
            </a:pPr>
            <a:r>
              <a:t/>
            </a:r>
            <a:endParaRPr sz="1200">
              <a:solidFill>
                <a:srgbClr val="897157"/>
              </a:solidFill>
              <a:latin typeface="Lato"/>
              <a:ea typeface="Lato"/>
              <a:cs typeface="Lato"/>
              <a:sym typeface="Lato"/>
            </a:endParaRPr>
          </a:p>
        </p:txBody>
      </p:sp>
      <p:pic>
        <p:nvPicPr>
          <p:cNvPr id="295" name="Google Shape;295;p38"/>
          <p:cNvPicPr preferRelativeResize="0"/>
          <p:nvPr/>
        </p:nvPicPr>
        <p:blipFill>
          <a:blip r:embed="rId5">
            <a:alphaModFix/>
          </a:blip>
          <a:stretch>
            <a:fillRect/>
          </a:stretch>
        </p:blipFill>
        <p:spPr>
          <a:xfrm>
            <a:off x="432975" y="558988"/>
            <a:ext cx="6347351" cy="35481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pic>
        <p:nvPicPr>
          <p:cNvPr id="300" name="Google Shape;300;p39"/>
          <p:cNvPicPr preferRelativeResize="0"/>
          <p:nvPr/>
        </p:nvPicPr>
        <p:blipFill>
          <a:blip r:embed="rId3">
            <a:alphaModFix/>
          </a:blip>
          <a:stretch>
            <a:fillRect/>
          </a:stretch>
        </p:blipFill>
        <p:spPr>
          <a:xfrm>
            <a:off x="0" y="0"/>
            <a:ext cx="9144001" cy="5143501"/>
          </a:xfrm>
          <a:prstGeom prst="rect">
            <a:avLst/>
          </a:prstGeom>
          <a:noFill/>
          <a:ln>
            <a:noFill/>
          </a:ln>
        </p:spPr>
      </p:pic>
      <p:sp>
        <p:nvSpPr>
          <p:cNvPr id="301" name="Google Shape;301;p39"/>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Total </a:t>
            </a:r>
            <a:r>
              <a:rPr b="1" lang="en" sz="3600">
                <a:latin typeface="Caveat"/>
                <a:ea typeface="Caveat"/>
                <a:cs typeface="Caveat"/>
                <a:sym typeface="Caveat"/>
              </a:rPr>
              <a:t>Bookings </a:t>
            </a:r>
            <a:endParaRPr b="1" sz="3600">
              <a:latin typeface="Caveat"/>
              <a:ea typeface="Caveat"/>
              <a:cs typeface="Caveat"/>
              <a:sym typeface="Caveat"/>
            </a:endParaRPr>
          </a:p>
        </p:txBody>
      </p:sp>
      <p:grpSp>
        <p:nvGrpSpPr>
          <p:cNvPr id="302" name="Google Shape;302;p39"/>
          <p:cNvGrpSpPr/>
          <p:nvPr/>
        </p:nvGrpSpPr>
        <p:grpSpPr>
          <a:xfrm>
            <a:off x="137375" y="4707350"/>
            <a:ext cx="2419575" cy="338700"/>
            <a:chOff x="45825" y="4848825"/>
            <a:chExt cx="2419575" cy="338700"/>
          </a:xfrm>
        </p:grpSpPr>
        <p:sp>
          <p:nvSpPr>
            <p:cNvPr id="303" name="Google Shape;303;p39"/>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304" name="Google Shape;304;p39"/>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305" name="Google Shape;305;p39"/>
          <p:cNvSpPr txBox="1"/>
          <p:nvPr/>
        </p:nvSpPr>
        <p:spPr>
          <a:xfrm>
            <a:off x="5353400" y="484750"/>
            <a:ext cx="33705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Close to 50% of all bookings came from Peerspace</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Personal bookings only consist of 15% of total bookings</a:t>
            </a:r>
            <a:endParaRPr sz="1200">
              <a:solidFill>
                <a:srgbClr val="897157"/>
              </a:solidFill>
              <a:latin typeface="Lato"/>
              <a:ea typeface="Lato"/>
              <a:cs typeface="Lato"/>
              <a:sym typeface="Lato"/>
            </a:endParaRPr>
          </a:p>
        </p:txBody>
      </p:sp>
      <p:pic>
        <p:nvPicPr>
          <p:cNvPr id="306" name="Google Shape;306;p39"/>
          <p:cNvPicPr preferRelativeResize="0"/>
          <p:nvPr/>
        </p:nvPicPr>
        <p:blipFill>
          <a:blip r:embed="rId5">
            <a:alphaModFix/>
          </a:blip>
          <a:stretch>
            <a:fillRect/>
          </a:stretch>
        </p:blipFill>
        <p:spPr>
          <a:xfrm>
            <a:off x="456850" y="524762"/>
            <a:ext cx="4944749" cy="36165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pic>
        <p:nvPicPr>
          <p:cNvPr id="311" name="Google Shape;311;p40"/>
          <p:cNvPicPr preferRelativeResize="0"/>
          <p:nvPr/>
        </p:nvPicPr>
        <p:blipFill>
          <a:blip r:embed="rId3">
            <a:alphaModFix/>
          </a:blip>
          <a:stretch>
            <a:fillRect/>
          </a:stretch>
        </p:blipFill>
        <p:spPr>
          <a:xfrm>
            <a:off x="0" y="0"/>
            <a:ext cx="9144001" cy="5143501"/>
          </a:xfrm>
          <a:prstGeom prst="rect">
            <a:avLst/>
          </a:prstGeom>
          <a:noFill/>
          <a:ln>
            <a:noFill/>
          </a:ln>
        </p:spPr>
      </p:pic>
      <p:sp>
        <p:nvSpPr>
          <p:cNvPr id="312" name="Google Shape;312;p40"/>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Total Payout </a:t>
            </a:r>
            <a:endParaRPr b="1" sz="3600">
              <a:latin typeface="Caveat"/>
              <a:ea typeface="Caveat"/>
              <a:cs typeface="Caveat"/>
              <a:sym typeface="Caveat"/>
            </a:endParaRPr>
          </a:p>
        </p:txBody>
      </p:sp>
      <p:grpSp>
        <p:nvGrpSpPr>
          <p:cNvPr id="313" name="Google Shape;313;p40"/>
          <p:cNvGrpSpPr/>
          <p:nvPr/>
        </p:nvGrpSpPr>
        <p:grpSpPr>
          <a:xfrm>
            <a:off x="137375" y="4707350"/>
            <a:ext cx="2419575" cy="338700"/>
            <a:chOff x="45825" y="4848825"/>
            <a:chExt cx="2419575" cy="338700"/>
          </a:xfrm>
        </p:grpSpPr>
        <p:sp>
          <p:nvSpPr>
            <p:cNvPr id="314" name="Google Shape;314;p40"/>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315" name="Google Shape;315;p40"/>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316" name="Google Shape;316;p40"/>
          <p:cNvSpPr txBox="1"/>
          <p:nvPr/>
        </p:nvSpPr>
        <p:spPr>
          <a:xfrm>
            <a:off x="6876100" y="484750"/>
            <a:ext cx="18483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Winter season has the most profit likely due to the holiday season</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Non-member p</a:t>
            </a:r>
            <a:r>
              <a:rPr lang="en" sz="1200">
                <a:solidFill>
                  <a:srgbClr val="897157"/>
                </a:solidFill>
                <a:latin typeface="Lato"/>
                <a:ea typeface="Lato"/>
                <a:cs typeface="Lato"/>
                <a:sym typeface="Lato"/>
              </a:rPr>
              <a:t>romotional codes were only used in Nov. and Dec.</a:t>
            </a:r>
            <a:endParaRPr sz="1200">
              <a:solidFill>
                <a:srgbClr val="897157"/>
              </a:solidFill>
              <a:latin typeface="Lato"/>
              <a:ea typeface="Lato"/>
              <a:cs typeface="Lato"/>
              <a:sym typeface="Lato"/>
            </a:endParaRPr>
          </a:p>
        </p:txBody>
      </p:sp>
      <p:pic>
        <p:nvPicPr>
          <p:cNvPr id="317" name="Google Shape;317;p40"/>
          <p:cNvPicPr preferRelativeResize="0"/>
          <p:nvPr/>
        </p:nvPicPr>
        <p:blipFill>
          <a:blip r:embed="rId5">
            <a:alphaModFix/>
          </a:blip>
          <a:stretch>
            <a:fillRect/>
          </a:stretch>
        </p:blipFill>
        <p:spPr>
          <a:xfrm>
            <a:off x="440025" y="517500"/>
            <a:ext cx="6494749" cy="3631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pic>
        <p:nvPicPr>
          <p:cNvPr id="322" name="Google Shape;322;p41"/>
          <p:cNvPicPr preferRelativeResize="0"/>
          <p:nvPr/>
        </p:nvPicPr>
        <p:blipFill>
          <a:blip r:embed="rId3">
            <a:alphaModFix/>
          </a:blip>
          <a:stretch>
            <a:fillRect/>
          </a:stretch>
        </p:blipFill>
        <p:spPr>
          <a:xfrm>
            <a:off x="0" y="0"/>
            <a:ext cx="9144001" cy="5143501"/>
          </a:xfrm>
          <a:prstGeom prst="rect">
            <a:avLst/>
          </a:prstGeom>
          <a:noFill/>
          <a:ln>
            <a:noFill/>
          </a:ln>
        </p:spPr>
      </p:pic>
      <p:sp>
        <p:nvSpPr>
          <p:cNvPr id="323" name="Google Shape;323;p41"/>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Total </a:t>
            </a:r>
            <a:r>
              <a:rPr b="1" lang="en" sz="3600">
                <a:latin typeface="Caveat"/>
                <a:ea typeface="Caveat"/>
                <a:cs typeface="Caveat"/>
                <a:sym typeface="Caveat"/>
              </a:rPr>
              <a:t>Payout by Source</a:t>
            </a:r>
            <a:endParaRPr b="1" sz="3600">
              <a:latin typeface="Caveat"/>
              <a:ea typeface="Caveat"/>
              <a:cs typeface="Caveat"/>
              <a:sym typeface="Caveat"/>
            </a:endParaRPr>
          </a:p>
        </p:txBody>
      </p:sp>
      <p:grpSp>
        <p:nvGrpSpPr>
          <p:cNvPr id="324" name="Google Shape;324;p41"/>
          <p:cNvGrpSpPr/>
          <p:nvPr/>
        </p:nvGrpSpPr>
        <p:grpSpPr>
          <a:xfrm>
            <a:off x="137375" y="4707350"/>
            <a:ext cx="2419575" cy="338700"/>
            <a:chOff x="45825" y="4848825"/>
            <a:chExt cx="2419575" cy="338700"/>
          </a:xfrm>
        </p:grpSpPr>
        <p:sp>
          <p:nvSpPr>
            <p:cNvPr id="325" name="Google Shape;325;p41"/>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326" name="Google Shape;326;p41"/>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327" name="Google Shape;327;p41"/>
          <p:cNvSpPr txBox="1"/>
          <p:nvPr/>
        </p:nvSpPr>
        <p:spPr>
          <a:xfrm>
            <a:off x="6979450" y="484750"/>
            <a:ext cx="17445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Early months, Peerspace and Personal bookings were highest in profit</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Overtime profit shifted more to Squarespace </a:t>
            </a:r>
            <a:endParaRPr sz="1200">
              <a:solidFill>
                <a:srgbClr val="897157"/>
              </a:solidFill>
              <a:latin typeface="Lato"/>
              <a:ea typeface="Lato"/>
              <a:cs typeface="Lato"/>
              <a:sym typeface="Lato"/>
            </a:endParaRPr>
          </a:p>
          <a:p>
            <a:pPr indent="0" lvl="0" marL="457200" rtl="0" algn="l">
              <a:lnSpc>
                <a:spcPct val="100000"/>
              </a:lnSpc>
              <a:spcBef>
                <a:spcPts val="0"/>
              </a:spcBef>
              <a:spcAft>
                <a:spcPts val="0"/>
              </a:spcAft>
              <a:buNone/>
            </a:pPr>
            <a:r>
              <a:t/>
            </a:r>
            <a:endParaRPr sz="1200">
              <a:solidFill>
                <a:srgbClr val="897157"/>
              </a:solidFill>
              <a:latin typeface="Lato"/>
              <a:ea typeface="Lato"/>
              <a:cs typeface="Lato"/>
              <a:sym typeface="Lato"/>
            </a:endParaRPr>
          </a:p>
        </p:txBody>
      </p:sp>
      <p:pic>
        <p:nvPicPr>
          <p:cNvPr id="328" name="Google Shape;328;p41"/>
          <p:cNvPicPr preferRelativeResize="0"/>
          <p:nvPr/>
        </p:nvPicPr>
        <p:blipFill>
          <a:blip r:embed="rId5">
            <a:alphaModFix/>
          </a:blip>
          <a:stretch>
            <a:fillRect/>
          </a:stretch>
        </p:blipFill>
        <p:spPr>
          <a:xfrm>
            <a:off x="479925" y="527675"/>
            <a:ext cx="6456328" cy="36107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pic>
        <p:nvPicPr>
          <p:cNvPr id="333" name="Google Shape;333;p42"/>
          <p:cNvPicPr preferRelativeResize="0"/>
          <p:nvPr/>
        </p:nvPicPr>
        <p:blipFill>
          <a:blip r:embed="rId3">
            <a:alphaModFix/>
          </a:blip>
          <a:stretch>
            <a:fillRect/>
          </a:stretch>
        </p:blipFill>
        <p:spPr>
          <a:xfrm>
            <a:off x="0" y="0"/>
            <a:ext cx="9144001" cy="5143501"/>
          </a:xfrm>
          <a:prstGeom prst="rect">
            <a:avLst/>
          </a:prstGeom>
          <a:noFill/>
          <a:ln>
            <a:noFill/>
          </a:ln>
        </p:spPr>
      </p:pic>
      <p:sp>
        <p:nvSpPr>
          <p:cNvPr id="334" name="Google Shape;334;p42"/>
          <p:cNvSpPr txBox="1"/>
          <p:nvPr/>
        </p:nvSpPr>
        <p:spPr>
          <a:xfrm>
            <a:off x="1001700" y="4363500"/>
            <a:ext cx="71406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Average Payout by Source </a:t>
            </a:r>
            <a:endParaRPr b="1" sz="3600">
              <a:latin typeface="Caveat"/>
              <a:ea typeface="Caveat"/>
              <a:cs typeface="Caveat"/>
              <a:sym typeface="Caveat"/>
            </a:endParaRPr>
          </a:p>
        </p:txBody>
      </p:sp>
      <p:grpSp>
        <p:nvGrpSpPr>
          <p:cNvPr id="335" name="Google Shape;335;p42"/>
          <p:cNvGrpSpPr/>
          <p:nvPr/>
        </p:nvGrpSpPr>
        <p:grpSpPr>
          <a:xfrm>
            <a:off x="137375" y="4707350"/>
            <a:ext cx="2419575" cy="338700"/>
            <a:chOff x="45825" y="4848825"/>
            <a:chExt cx="2419575" cy="338700"/>
          </a:xfrm>
        </p:grpSpPr>
        <p:sp>
          <p:nvSpPr>
            <p:cNvPr id="336" name="Google Shape;336;p42"/>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337" name="Google Shape;337;p42"/>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338" name="Google Shape;338;p42"/>
          <p:cNvSpPr txBox="1"/>
          <p:nvPr/>
        </p:nvSpPr>
        <p:spPr>
          <a:xfrm>
            <a:off x="6935850" y="484750"/>
            <a:ext cx="17880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Early months, Peerspace and Personal bookings were highest in total profit</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Overtime profit shifted more to Squarespace</a:t>
            </a:r>
            <a:endParaRPr sz="1200">
              <a:solidFill>
                <a:srgbClr val="897157"/>
              </a:solidFill>
              <a:latin typeface="Lato"/>
              <a:ea typeface="Lato"/>
              <a:cs typeface="Lato"/>
              <a:sym typeface="Lato"/>
            </a:endParaRPr>
          </a:p>
        </p:txBody>
      </p:sp>
      <p:pic>
        <p:nvPicPr>
          <p:cNvPr id="339" name="Google Shape;339;p42"/>
          <p:cNvPicPr preferRelativeResize="0"/>
          <p:nvPr/>
        </p:nvPicPr>
        <p:blipFill>
          <a:blip r:embed="rId5">
            <a:alphaModFix/>
          </a:blip>
          <a:stretch>
            <a:fillRect/>
          </a:stretch>
        </p:blipFill>
        <p:spPr>
          <a:xfrm>
            <a:off x="455726" y="508637"/>
            <a:ext cx="6446104" cy="364882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pic>
        <p:nvPicPr>
          <p:cNvPr id="344" name="Google Shape;344;p43"/>
          <p:cNvPicPr preferRelativeResize="0"/>
          <p:nvPr/>
        </p:nvPicPr>
        <p:blipFill>
          <a:blip r:embed="rId3">
            <a:alphaModFix/>
          </a:blip>
          <a:stretch>
            <a:fillRect/>
          </a:stretch>
        </p:blipFill>
        <p:spPr>
          <a:xfrm>
            <a:off x="0" y="0"/>
            <a:ext cx="9144001" cy="5143501"/>
          </a:xfrm>
          <a:prstGeom prst="rect">
            <a:avLst/>
          </a:prstGeom>
          <a:noFill/>
          <a:ln>
            <a:noFill/>
          </a:ln>
        </p:spPr>
      </p:pic>
      <p:sp>
        <p:nvSpPr>
          <p:cNvPr id="345" name="Google Shape;345;p43"/>
          <p:cNvSpPr txBox="1"/>
          <p:nvPr/>
        </p:nvSpPr>
        <p:spPr>
          <a:xfrm>
            <a:off x="1323600" y="4363500"/>
            <a:ext cx="64968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In-Advance Bookings</a:t>
            </a:r>
            <a:endParaRPr b="1" sz="3600">
              <a:latin typeface="Caveat"/>
              <a:ea typeface="Caveat"/>
              <a:cs typeface="Caveat"/>
              <a:sym typeface="Caveat"/>
            </a:endParaRPr>
          </a:p>
        </p:txBody>
      </p:sp>
      <p:grpSp>
        <p:nvGrpSpPr>
          <p:cNvPr id="346" name="Google Shape;346;p43"/>
          <p:cNvGrpSpPr/>
          <p:nvPr/>
        </p:nvGrpSpPr>
        <p:grpSpPr>
          <a:xfrm>
            <a:off x="137375" y="4707350"/>
            <a:ext cx="2419575" cy="338700"/>
            <a:chOff x="45825" y="4848825"/>
            <a:chExt cx="2419575" cy="338700"/>
          </a:xfrm>
        </p:grpSpPr>
        <p:sp>
          <p:nvSpPr>
            <p:cNvPr id="347" name="Google Shape;347;p43"/>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348" name="Google Shape;348;p43"/>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349" name="Google Shape;349;p43"/>
          <p:cNvSpPr txBox="1"/>
          <p:nvPr/>
        </p:nvSpPr>
        <p:spPr>
          <a:xfrm>
            <a:off x="6800100" y="484750"/>
            <a:ext cx="19236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Most bookings are made within a week</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All 68 bookings through Peerspace are done day of</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No data has been collected for personal bookings</a:t>
            </a:r>
            <a:endParaRPr sz="1200">
              <a:solidFill>
                <a:srgbClr val="897157"/>
              </a:solidFill>
              <a:latin typeface="Lato"/>
              <a:ea typeface="Lato"/>
              <a:cs typeface="Lato"/>
              <a:sym typeface="Lato"/>
            </a:endParaRPr>
          </a:p>
        </p:txBody>
      </p:sp>
      <p:pic>
        <p:nvPicPr>
          <p:cNvPr id="350" name="Google Shape;350;p43"/>
          <p:cNvPicPr preferRelativeResize="0"/>
          <p:nvPr/>
        </p:nvPicPr>
        <p:blipFill>
          <a:blip r:embed="rId5">
            <a:alphaModFix/>
          </a:blip>
          <a:stretch>
            <a:fillRect/>
          </a:stretch>
        </p:blipFill>
        <p:spPr>
          <a:xfrm>
            <a:off x="424100" y="539513"/>
            <a:ext cx="6376000" cy="35870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pic>
        <p:nvPicPr>
          <p:cNvPr id="355" name="Google Shape;355;p44"/>
          <p:cNvPicPr preferRelativeResize="0"/>
          <p:nvPr/>
        </p:nvPicPr>
        <p:blipFill>
          <a:blip r:embed="rId3">
            <a:alphaModFix/>
          </a:blip>
          <a:stretch>
            <a:fillRect/>
          </a:stretch>
        </p:blipFill>
        <p:spPr>
          <a:xfrm>
            <a:off x="0" y="0"/>
            <a:ext cx="9144001" cy="5143501"/>
          </a:xfrm>
          <a:prstGeom prst="rect">
            <a:avLst/>
          </a:prstGeom>
          <a:noFill/>
          <a:ln>
            <a:noFill/>
          </a:ln>
        </p:spPr>
      </p:pic>
      <p:sp>
        <p:nvSpPr>
          <p:cNvPr id="356" name="Google Shape;356;p44"/>
          <p:cNvSpPr txBox="1"/>
          <p:nvPr/>
        </p:nvSpPr>
        <p:spPr>
          <a:xfrm>
            <a:off x="1001700" y="4363500"/>
            <a:ext cx="71406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Most Popular Times</a:t>
            </a:r>
            <a:endParaRPr b="1" sz="3600">
              <a:latin typeface="Caveat"/>
              <a:ea typeface="Caveat"/>
              <a:cs typeface="Caveat"/>
              <a:sym typeface="Caveat"/>
            </a:endParaRPr>
          </a:p>
        </p:txBody>
      </p:sp>
      <p:grpSp>
        <p:nvGrpSpPr>
          <p:cNvPr id="357" name="Google Shape;357;p44"/>
          <p:cNvGrpSpPr/>
          <p:nvPr/>
        </p:nvGrpSpPr>
        <p:grpSpPr>
          <a:xfrm>
            <a:off x="137375" y="4707350"/>
            <a:ext cx="2419575" cy="338700"/>
            <a:chOff x="45825" y="4848825"/>
            <a:chExt cx="2419575" cy="338700"/>
          </a:xfrm>
        </p:grpSpPr>
        <p:sp>
          <p:nvSpPr>
            <p:cNvPr id="358" name="Google Shape;358;p44"/>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359" name="Google Shape;359;p44"/>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360" name="Google Shape;360;p44"/>
          <p:cNvSpPr txBox="1"/>
          <p:nvPr/>
        </p:nvSpPr>
        <p:spPr>
          <a:xfrm>
            <a:off x="6808225" y="484750"/>
            <a:ext cx="1915500" cy="3696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Late morning 11:00 AM</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Late afternoon 3:00 PM </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Peerspace is popular throughout 11:00 AM to 3:00 PM</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Squarespace peak popular is at 3:00 PM and spreads out throughout the day</a:t>
            </a:r>
            <a:endParaRPr sz="1200">
              <a:solidFill>
                <a:srgbClr val="897157"/>
              </a:solidFill>
              <a:latin typeface="Lato"/>
              <a:ea typeface="Lato"/>
              <a:cs typeface="Lato"/>
              <a:sym typeface="Lato"/>
            </a:endParaRPr>
          </a:p>
        </p:txBody>
      </p:sp>
      <p:pic>
        <p:nvPicPr>
          <p:cNvPr id="361" name="Google Shape;361;p44"/>
          <p:cNvPicPr preferRelativeResize="0"/>
          <p:nvPr/>
        </p:nvPicPr>
        <p:blipFill rotWithShape="1">
          <a:blip r:embed="rId5">
            <a:alphaModFix/>
          </a:blip>
          <a:srcRect b="0" l="1205" r="793" t="0"/>
          <a:stretch/>
        </p:blipFill>
        <p:spPr>
          <a:xfrm>
            <a:off x="444625" y="512050"/>
            <a:ext cx="6363602" cy="36420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45"/>
          <p:cNvPicPr preferRelativeResize="0"/>
          <p:nvPr/>
        </p:nvPicPr>
        <p:blipFill>
          <a:blip r:embed="rId3">
            <a:alphaModFix/>
          </a:blip>
          <a:stretch>
            <a:fillRect/>
          </a:stretch>
        </p:blipFill>
        <p:spPr>
          <a:xfrm>
            <a:off x="0" y="0"/>
            <a:ext cx="9144001" cy="5143501"/>
          </a:xfrm>
          <a:prstGeom prst="rect">
            <a:avLst/>
          </a:prstGeom>
          <a:noFill/>
          <a:ln>
            <a:noFill/>
          </a:ln>
        </p:spPr>
      </p:pic>
      <p:sp>
        <p:nvSpPr>
          <p:cNvPr id="367" name="Google Shape;367;p45"/>
          <p:cNvSpPr txBox="1"/>
          <p:nvPr/>
        </p:nvSpPr>
        <p:spPr>
          <a:xfrm>
            <a:off x="1001700" y="4363500"/>
            <a:ext cx="71406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Most Popular Weeks</a:t>
            </a:r>
            <a:endParaRPr b="1" sz="3600">
              <a:latin typeface="Caveat"/>
              <a:ea typeface="Caveat"/>
              <a:cs typeface="Caveat"/>
              <a:sym typeface="Caveat"/>
            </a:endParaRPr>
          </a:p>
        </p:txBody>
      </p:sp>
      <p:grpSp>
        <p:nvGrpSpPr>
          <p:cNvPr id="368" name="Google Shape;368;p45"/>
          <p:cNvGrpSpPr/>
          <p:nvPr/>
        </p:nvGrpSpPr>
        <p:grpSpPr>
          <a:xfrm>
            <a:off x="137375" y="4707350"/>
            <a:ext cx="2419575" cy="338700"/>
            <a:chOff x="45825" y="4848825"/>
            <a:chExt cx="2419575" cy="338700"/>
          </a:xfrm>
        </p:grpSpPr>
        <p:sp>
          <p:nvSpPr>
            <p:cNvPr id="369" name="Google Shape;369;p45"/>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370" name="Google Shape;370;p45"/>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371" name="Google Shape;371;p45"/>
          <p:cNvSpPr txBox="1"/>
          <p:nvPr/>
        </p:nvSpPr>
        <p:spPr>
          <a:xfrm>
            <a:off x="6935850" y="484750"/>
            <a:ext cx="17880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Busiest weeks Starting January 22th and Ending February 13th</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Peak leading up to December 25th (Christmas)</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Peak in week of January 8th New Year celebration </a:t>
            </a:r>
            <a:endParaRPr sz="1200">
              <a:solidFill>
                <a:srgbClr val="897157"/>
              </a:solidFill>
              <a:latin typeface="Lato"/>
              <a:ea typeface="Lato"/>
              <a:cs typeface="Lato"/>
              <a:sym typeface="Lato"/>
            </a:endParaRPr>
          </a:p>
        </p:txBody>
      </p:sp>
      <p:pic>
        <p:nvPicPr>
          <p:cNvPr id="372" name="Google Shape;372;p45"/>
          <p:cNvPicPr preferRelativeResize="0"/>
          <p:nvPr/>
        </p:nvPicPr>
        <p:blipFill>
          <a:blip r:embed="rId5">
            <a:alphaModFix/>
          </a:blip>
          <a:stretch>
            <a:fillRect/>
          </a:stretch>
        </p:blipFill>
        <p:spPr>
          <a:xfrm>
            <a:off x="455000" y="504200"/>
            <a:ext cx="6480850" cy="36577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pic>
        <p:nvPicPr>
          <p:cNvPr id="377" name="Google Shape;377;p46"/>
          <p:cNvPicPr preferRelativeResize="0"/>
          <p:nvPr/>
        </p:nvPicPr>
        <p:blipFill>
          <a:blip r:embed="rId3">
            <a:alphaModFix/>
          </a:blip>
          <a:stretch>
            <a:fillRect/>
          </a:stretch>
        </p:blipFill>
        <p:spPr>
          <a:xfrm>
            <a:off x="0" y="0"/>
            <a:ext cx="9144001" cy="5143501"/>
          </a:xfrm>
          <a:prstGeom prst="rect">
            <a:avLst/>
          </a:prstGeom>
          <a:noFill/>
          <a:ln>
            <a:noFill/>
          </a:ln>
        </p:spPr>
      </p:pic>
      <p:sp>
        <p:nvSpPr>
          <p:cNvPr id="378" name="Google Shape;378;p46"/>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Total Appointments by Weekday</a:t>
            </a:r>
            <a:endParaRPr b="1" sz="3600">
              <a:latin typeface="Caveat"/>
              <a:ea typeface="Caveat"/>
              <a:cs typeface="Caveat"/>
              <a:sym typeface="Caveat"/>
            </a:endParaRPr>
          </a:p>
        </p:txBody>
      </p:sp>
      <p:sp>
        <p:nvSpPr>
          <p:cNvPr id="379" name="Google Shape;379;p46"/>
          <p:cNvSpPr txBox="1"/>
          <p:nvPr/>
        </p:nvSpPr>
        <p:spPr>
          <a:xfrm>
            <a:off x="6380775" y="484750"/>
            <a:ext cx="23433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H</a:t>
            </a:r>
            <a:r>
              <a:rPr lang="en" sz="1200">
                <a:solidFill>
                  <a:srgbClr val="897157"/>
                </a:solidFill>
                <a:latin typeface="Lato"/>
                <a:ea typeface="Lato"/>
                <a:cs typeface="Lato"/>
                <a:sym typeface="Lato"/>
              </a:rPr>
              <a:t>ighest booking rates: Saturday from PS and Sunday from SS</a:t>
            </a:r>
            <a:endParaRPr sz="1200">
              <a:solidFill>
                <a:srgbClr val="897157"/>
              </a:solidFill>
              <a:latin typeface="Lato"/>
              <a:ea typeface="Lato"/>
              <a:cs typeface="Lato"/>
              <a:sym typeface="Lato"/>
            </a:endParaRPr>
          </a:p>
          <a:p>
            <a:pPr indent="0" lvl="0" marL="45720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Wednesday: No appointment from Squarespace &amp; Personal</a:t>
            </a:r>
            <a:endParaRPr sz="1200">
              <a:solidFill>
                <a:srgbClr val="897157"/>
              </a:solidFill>
              <a:latin typeface="Lato"/>
              <a:ea typeface="Lato"/>
              <a:cs typeface="Lato"/>
              <a:sym typeface="Lato"/>
            </a:endParaRPr>
          </a:p>
        </p:txBody>
      </p:sp>
      <p:grpSp>
        <p:nvGrpSpPr>
          <p:cNvPr id="380" name="Google Shape;380;p46"/>
          <p:cNvGrpSpPr/>
          <p:nvPr/>
        </p:nvGrpSpPr>
        <p:grpSpPr>
          <a:xfrm>
            <a:off x="137375" y="4707350"/>
            <a:ext cx="2419575" cy="338700"/>
            <a:chOff x="45825" y="4848825"/>
            <a:chExt cx="2419575" cy="338700"/>
          </a:xfrm>
        </p:grpSpPr>
        <p:sp>
          <p:nvSpPr>
            <p:cNvPr id="381" name="Google Shape;381;p46"/>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a:t>
              </a:r>
              <a:r>
                <a:rPr lang="en" sz="1000">
                  <a:solidFill>
                    <a:srgbClr val="897157"/>
                  </a:solidFill>
                  <a:latin typeface="Lato"/>
                  <a:ea typeface="Lato"/>
                  <a:cs typeface="Lato"/>
                  <a:sym typeface="Lato"/>
                </a:rPr>
                <a:t>Excel</a:t>
              </a:r>
              <a:endParaRPr sz="1000">
                <a:solidFill>
                  <a:srgbClr val="897157"/>
                </a:solidFill>
                <a:latin typeface="Lato"/>
                <a:ea typeface="Lato"/>
                <a:cs typeface="Lato"/>
                <a:sym typeface="Lato"/>
              </a:endParaRPr>
            </a:p>
          </p:txBody>
        </p:sp>
        <p:pic>
          <p:nvPicPr>
            <p:cNvPr id="382" name="Google Shape;382;p46"/>
            <p:cNvPicPr preferRelativeResize="0"/>
            <p:nvPr/>
          </p:nvPicPr>
          <p:blipFill>
            <a:blip r:embed="rId4">
              <a:alphaModFix/>
            </a:blip>
            <a:stretch>
              <a:fillRect/>
            </a:stretch>
          </p:blipFill>
          <p:spPr>
            <a:xfrm>
              <a:off x="45825" y="4923825"/>
              <a:ext cx="217175" cy="175650"/>
            </a:xfrm>
            <a:prstGeom prst="rect">
              <a:avLst/>
            </a:prstGeom>
            <a:noFill/>
            <a:ln>
              <a:noFill/>
            </a:ln>
          </p:spPr>
        </p:pic>
      </p:grpSp>
      <p:pic>
        <p:nvPicPr>
          <p:cNvPr id="383" name="Google Shape;383;p46"/>
          <p:cNvPicPr preferRelativeResize="0"/>
          <p:nvPr/>
        </p:nvPicPr>
        <p:blipFill>
          <a:blip r:embed="rId5">
            <a:alphaModFix/>
          </a:blip>
          <a:stretch>
            <a:fillRect/>
          </a:stretch>
        </p:blipFill>
        <p:spPr>
          <a:xfrm>
            <a:off x="485350" y="682288"/>
            <a:ext cx="5995502" cy="3301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20"/>
          <p:cNvPicPr preferRelativeResize="0"/>
          <p:nvPr/>
        </p:nvPicPr>
        <p:blipFill>
          <a:blip r:embed="rId3">
            <a:alphaModFix amt="75000"/>
          </a:blip>
          <a:stretch>
            <a:fillRect/>
          </a:stretch>
        </p:blipFill>
        <p:spPr>
          <a:xfrm>
            <a:off x="0" y="0"/>
            <a:ext cx="9144003" cy="5143501"/>
          </a:xfrm>
          <a:prstGeom prst="rect">
            <a:avLst/>
          </a:prstGeom>
          <a:noFill/>
          <a:ln>
            <a:noFill/>
          </a:ln>
        </p:spPr>
      </p:pic>
      <p:sp>
        <p:nvSpPr>
          <p:cNvPr id="104" name="Google Shape;104;p20"/>
          <p:cNvSpPr txBox="1"/>
          <p:nvPr/>
        </p:nvSpPr>
        <p:spPr>
          <a:xfrm>
            <a:off x="2028600" y="2110050"/>
            <a:ext cx="50868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800">
                <a:latin typeface="Lato"/>
                <a:ea typeface="Lato"/>
                <a:cs typeface="Lato"/>
                <a:sym typeface="Lato"/>
              </a:rPr>
              <a:t>Overview</a:t>
            </a:r>
            <a:endParaRPr b="1" sz="4800">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p47"/>
          <p:cNvPicPr preferRelativeResize="0"/>
          <p:nvPr/>
        </p:nvPicPr>
        <p:blipFill>
          <a:blip r:embed="rId3">
            <a:alphaModFix/>
          </a:blip>
          <a:stretch>
            <a:fillRect/>
          </a:stretch>
        </p:blipFill>
        <p:spPr>
          <a:xfrm>
            <a:off x="0" y="0"/>
            <a:ext cx="9144001" cy="5143501"/>
          </a:xfrm>
          <a:prstGeom prst="rect">
            <a:avLst/>
          </a:prstGeom>
          <a:noFill/>
          <a:ln>
            <a:noFill/>
          </a:ln>
        </p:spPr>
      </p:pic>
      <p:sp>
        <p:nvSpPr>
          <p:cNvPr id="389" name="Google Shape;389;p47"/>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Total Hours by Weekday</a:t>
            </a:r>
            <a:endParaRPr b="1" sz="3600">
              <a:latin typeface="Caveat"/>
              <a:ea typeface="Caveat"/>
              <a:cs typeface="Caveat"/>
              <a:sym typeface="Caveat"/>
            </a:endParaRPr>
          </a:p>
        </p:txBody>
      </p:sp>
      <p:grpSp>
        <p:nvGrpSpPr>
          <p:cNvPr id="390" name="Google Shape;390;p47"/>
          <p:cNvGrpSpPr/>
          <p:nvPr/>
        </p:nvGrpSpPr>
        <p:grpSpPr>
          <a:xfrm>
            <a:off x="137375" y="4707350"/>
            <a:ext cx="2419575" cy="338700"/>
            <a:chOff x="45825" y="4848825"/>
            <a:chExt cx="2419575" cy="338700"/>
          </a:xfrm>
        </p:grpSpPr>
        <p:sp>
          <p:nvSpPr>
            <p:cNvPr id="391" name="Google Shape;391;p47"/>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Excel</a:t>
              </a:r>
              <a:endParaRPr sz="1000">
                <a:solidFill>
                  <a:srgbClr val="897157"/>
                </a:solidFill>
                <a:highlight>
                  <a:srgbClr val="FFFF00"/>
                </a:highlight>
                <a:latin typeface="Lato"/>
                <a:ea typeface="Lato"/>
                <a:cs typeface="Lato"/>
                <a:sym typeface="Lato"/>
              </a:endParaRPr>
            </a:p>
          </p:txBody>
        </p:sp>
        <p:pic>
          <p:nvPicPr>
            <p:cNvPr id="392" name="Google Shape;392;p47"/>
            <p:cNvPicPr preferRelativeResize="0"/>
            <p:nvPr/>
          </p:nvPicPr>
          <p:blipFill>
            <a:blip r:embed="rId4">
              <a:alphaModFix/>
            </a:blip>
            <a:stretch>
              <a:fillRect/>
            </a:stretch>
          </p:blipFill>
          <p:spPr>
            <a:xfrm>
              <a:off x="45825" y="4923825"/>
              <a:ext cx="217175" cy="175650"/>
            </a:xfrm>
            <a:prstGeom prst="rect">
              <a:avLst/>
            </a:prstGeom>
            <a:noFill/>
            <a:ln>
              <a:noFill/>
            </a:ln>
          </p:spPr>
        </p:pic>
      </p:grpSp>
      <p:sp>
        <p:nvSpPr>
          <p:cNvPr id="393" name="Google Shape;393;p47"/>
          <p:cNvSpPr txBox="1"/>
          <p:nvPr/>
        </p:nvSpPr>
        <p:spPr>
          <a:xfrm>
            <a:off x="5521950" y="484750"/>
            <a:ext cx="32025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0" lvl="0" marL="0" rtl="0" algn="ctr">
              <a:lnSpc>
                <a:spcPct val="100000"/>
              </a:lnSpc>
              <a:spcBef>
                <a:spcPts val="0"/>
              </a:spcBef>
              <a:spcAft>
                <a:spcPts val="0"/>
              </a:spcAft>
              <a:buNone/>
            </a:pPr>
            <a:r>
              <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 Top Three T</a:t>
            </a:r>
            <a:r>
              <a:rPr lang="en" sz="1200">
                <a:solidFill>
                  <a:srgbClr val="897157"/>
                </a:solidFill>
                <a:latin typeface="Lato"/>
                <a:ea typeface="Lato"/>
                <a:cs typeface="Lato"/>
                <a:sym typeface="Lato"/>
              </a:rPr>
              <a:t>otal Booking hours:</a:t>
            </a:r>
            <a:endParaRPr sz="1200">
              <a:solidFill>
                <a:srgbClr val="897157"/>
              </a:solidFill>
              <a:latin typeface="Lato"/>
              <a:ea typeface="Lato"/>
              <a:cs typeface="Lato"/>
              <a:sym typeface="Lato"/>
            </a:endParaRPr>
          </a:p>
          <a:p>
            <a:pPr indent="0" lvl="0" marL="45720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1" marL="9144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Saturday and Sunday of a month of </a:t>
            </a:r>
            <a:r>
              <a:rPr lang="en" sz="1200">
                <a:solidFill>
                  <a:srgbClr val="897157"/>
                </a:solidFill>
                <a:latin typeface="Lato"/>
                <a:ea typeface="Lato"/>
                <a:cs typeface="Lato"/>
                <a:sym typeface="Lato"/>
              </a:rPr>
              <a:t>January</a:t>
            </a:r>
            <a:r>
              <a:rPr lang="en" sz="1200">
                <a:solidFill>
                  <a:srgbClr val="897157"/>
                </a:solidFill>
                <a:latin typeface="Lato"/>
                <a:ea typeface="Lato"/>
                <a:cs typeface="Lato"/>
                <a:sym typeface="Lato"/>
              </a:rPr>
              <a:t> 2023; over 16 hours each day.</a:t>
            </a:r>
            <a:endParaRPr sz="1200">
              <a:solidFill>
                <a:srgbClr val="897157"/>
              </a:solidFill>
              <a:latin typeface="Lato"/>
              <a:ea typeface="Lato"/>
              <a:cs typeface="Lato"/>
              <a:sym typeface="Lato"/>
            </a:endParaRPr>
          </a:p>
          <a:p>
            <a:pPr indent="0" lvl="0" marL="91440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1" marL="9144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Thursdays, </a:t>
            </a:r>
            <a:r>
              <a:rPr lang="en" sz="1200">
                <a:solidFill>
                  <a:srgbClr val="897157"/>
                </a:solidFill>
                <a:latin typeface="Lato"/>
                <a:ea typeface="Lato"/>
                <a:cs typeface="Lato"/>
                <a:sym typeface="Lato"/>
              </a:rPr>
              <a:t>Saturdays and Sundays of a month of December 2022; over 12 hours each day. </a:t>
            </a:r>
            <a:endParaRPr sz="1200">
              <a:solidFill>
                <a:srgbClr val="897157"/>
              </a:solidFill>
              <a:latin typeface="Lato"/>
              <a:ea typeface="Lato"/>
              <a:cs typeface="Lato"/>
              <a:sym typeface="Lato"/>
            </a:endParaRPr>
          </a:p>
          <a:p>
            <a:pPr indent="0" lvl="0" marL="91440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1" marL="9144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Saturdays of month of February 2023; over 12 hours. </a:t>
            </a:r>
            <a:endParaRPr sz="1200">
              <a:solidFill>
                <a:srgbClr val="897157"/>
              </a:solidFill>
              <a:latin typeface="Lato"/>
              <a:ea typeface="Lato"/>
              <a:cs typeface="Lato"/>
              <a:sym typeface="Lato"/>
            </a:endParaRPr>
          </a:p>
          <a:p>
            <a:pPr indent="0" lvl="0" marL="914400" rtl="0" algn="l">
              <a:lnSpc>
                <a:spcPct val="100000"/>
              </a:lnSpc>
              <a:spcBef>
                <a:spcPts val="0"/>
              </a:spcBef>
              <a:spcAft>
                <a:spcPts val="0"/>
              </a:spcAft>
              <a:buNone/>
            </a:pPr>
            <a:r>
              <a:rPr lang="en" sz="1200">
                <a:solidFill>
                  <a:srgbClr val="897157"/>
                </a:solidFill>
                <a:latin typeface="Lato"/>
                <a:ea typeface="Lato"/>
                <a:cs typeface="Lato"/>
                <a:sym typeface="Lato"/>
              </a:rPr>
              <a:t> </a:t>
            </a:r>
            <a:endParaRPr sz="1200">
              <a:solidFill>
                <a:srgbClr val="897157"/>
              </a:solidFill>
              <a:latin typeface="Lato"/>
              <a:ea typeface="Lato"/>
              <a:cs typeface="Lato"/>
              <a:sym typeface="Lato"/>
            </a:endParaRPr>
          </a:p>
          <a:p>
            <a:pPr indent="0" lvl="0" marL="457200" rtl="0" algn="l">
              <a:lnSpc>
                <a:spcPct val="100000"/>
              </a:lnSpc>
              <a:spcBef>
                <a:spcPts val="0"/>
              </a:spcBef>
              <a:spcAft>
                <a:spcPts val="0"/>
              </a:spcAft>
              <a:buNone/>
            </a:pPr>
            <a:r>
              <a:t/>
            </a:r>
            <a:endParaRPr sz="1200">
              <a:solidFill>
                <a:srgbClr val="897157"/>
              </a:solidFill>
              <a:latin typeface="Lato"/>
              <a:ea typeface="Lato"/>
              <a:cs typeface="Lato"/>
              <a:sym typeface="Lato"/>
            </a:endParaRPr>
          </a:p>
        </p:txBody>
      </p:sp>
      <p:pic>
        <p:nvPicPr>
          <p:cNvPr id="394" name="Google Shape;394;p47"/>
          <p:cNvPicPr preferRelativeResize="0"/>
          <p:nvPr/>
        </p:nvPicPr>
        <p:blipFill>
          <a:blip r:embed="rId5">
            <a:alphaModFix/>
          </a:blip>
          <a:stretch>
            <a:fillRect/>
          </a:stretch>
        </p:blipFill>
        <p:spPr>
          <a:xfrm>
            <a:off x="394600" y="642950"/>
            <a:ext cx="5535924" cy="340032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pic>
        <p:nvPicPr>
          <p:cNvPr id="399" name="Google Shape;399;p48"/>
          <p:cNvPicPr preferRelativeResize="0"/>
          <p:nvPr/>
        </p:nvPicPr>
        <p:blipFill>
          <a:blip r:embed="rId3">
            <a:alphaModFix/>
          </a:blip>
          <a:stretch>
            <a:fillRect/>
          </a:stretch>
        </p:blipFill>
        <p:spPr>
          <a:xfrm>
            <a:off x="0" y="0"/>
            <a:ext cx="9144001" cy="5143501"/>
          </a:xfrm>
          <a:prstGeom prst="rect">
            <a:avLst/>
          </a:prstGeom>
          <a:noFill/>
          <a:ln>
            <a:noFill/>
          </a:ln>
        </p:spPr>
      </p:pic>
      <p:sp>
        <p:nvSpPr>
          <p:cNvPr id="400" name="Google Shape;400;p48"/>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Vacancy Rate</a:t>
            </a:r>
            <a:endParaRPr b="1" sz="3600">
              <a:latin typeface="Caveat"/>
              <a:ea typeface="Caveat"/>
              <a:cs typeface="Caveat"/>
              <a:sym typeface="Caveat"/>
            </a:endParaRPr>
          </a:p>
        </p:txBody>
      </p:sp>
      <p:sp>
        <p:nvSpPr>
          <p:cNvPr id="401" name="Google Shape;401;p48"/>
          <p:cNvSpPr txBox="1"/>
          <p:nvPr/>
        </p:nvSpPr>
        <p:spPr>
          <a:xfrm>
            <a:off x="6619500" y="512999"/>
            <a:ext cx="2094900" cy="365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Lower vacancy rates are better</a:t>
            </a:r>
            <a:endParaRPr sz="1200">
              <a:solidFill>
                <a:srgbClr val="897157"/>
              </a:solidFill>
              <a:latin typeface="Lato"/>
              <a:ea typeface="Lato"/>
              <a:cs typeface="Lato"/>
              <a:sym typeface="Lato"/>
            </a:endParaRPr>
          </a:p>
          <a:p>
            <a:pPr indent="0" lvl="0" marL="0" rtl="0" algn="l">
              <a:spcBef>
                <a:spcPts val="0"/>
              </a:spcBef>
              <a:spcAft>
                <a:spcPts val="0"/>
              </a:spcAft>
              <a:buNone/>
            </a:pPr>
            <a:r>
              <a:t/>
            </a:r>
            <a:endParaRPr sz="1200">
              <a:solidFill>
                <a:srgbClr val="897157"/>
              </a:solidFill>
              <a:latin typeface="Lato"/>
              <a:ea typeface="Lato"/>
              <a:cs typeface="Lato"/>
              <a:sym typeface="Lato"/>
            </a:endParaRPr>
          </a:p>
          <a:p>
            <a:pPr indent="-304800" lvl="0" marL="457200" rtl="0" algn="l">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Months range from 28 to 31 days</a:t>
            </a:r>
            <a:endParaRPr sz="1200">
              <a:solidFill>
                <a:srgbClr val="897157"/>
              </a:solidFill>
              <a:latin typeface="Lato"/>
              <a:ea typeface="Lato"/>
              <a:cs typeface="Lato"/>
              <a:sym typeface="Lato"/>
            </a:endParaRPr>
          </a:p>
          <a:p>
            <a:pPr indent="0" lvl="0" marL="0" rtl="0" algn="l">
              <a:spcBef>
                <a:spcPts val="0"/>
              </a:spcBef>
              <a:spcAft>
                <a:spcPts val="0"/>
              </a:spcAft>
              <a:buNone/>
            </a:pPr>
            <a:r>
              <a:t/>
            </a:r>
            <a:endParaRPr sz="1200">
              <a:solidFill>
                <a:srgbClr val="897157"/>
              </a:solidFill>
              <a:latin typeface="Lato"/>
              <a:ea typeface="Lato"/>
              <a:cs typeface="Lato"/>
              <a:sym typeface="Lato"/>
            </a:endParaRPr>
          </a:p>
          <a:p>
            <a:pPr indent="-304800" lvl="0" marL="457200" rtl="0" algn="l">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December and February have most distinct days with at least one booking</a:t>
            </a:r>
            <a:endParaRPr sz="1200">
              <a:solidFill>
                <a:srgbClr val="897157"/>
              </a:solidFill>
              <a:latin typeface="Lato"/>
              <a:ea typeface="Lato"/>
              <a:cs typeface="Lato"/>
              <a:sym typeface="Lato"/>
            </a:endParaRPr>
          </a:p>
        </p:txBody>
      </p:sp>
      <p:pic>
        <p:nvPicPr>
          <p:cNvPr id="402" name="Google Shape;402;p48"/>
          <p:cNvPicPr preferRelativeResize="0"/>
          <p:nvPr/>
        </p:nvPicPr>
        <p:blipFill>
          <a:blip r:embed="rId4">
            <a:alphaModFix/>
          </a:blip>
          <a:stretch>
            <a:fillRect/>
          </a:stretch>
        </p:blipFill>
        <p:spPr>
          <a:xfrm>
            <a:off x="422825" y="607100"/>
            <a:ext cx="6256924" cy="3485275"/>
          </a:xfrm>
          <a:prstGeom prst="rect">
            <a:avLst/>
          </a:prstGeom>
          <a:noFill/>
          <a:ln>
            <a:noFill/>
          </a:ln>
        </p:spPr>
      </p:pic>
      <p:grpSp>
        <p:nvGrpSpPr>
          <p:cNvPr id="403" name="Google Shape;403;p48"/>
          <p:cNvGrpSpPr/>
          <p:nvPr/>
        </p:nvGrpSpPr>
        <p:grpSpPr>
          <a:xfrm>
            <a:off x="137375" y="4707350"/>
            <a:ext cx="2419575" cy="338700"/>
            <a:chOff x="45825" y="4848825"/>
            <a:chExt cx="2419575" cy="338700"/>
          </a:xfrm>
        </p:grpSpPr>
        <p:sp>
          <p:nvSpPr>
            <p:cNvPr id="404" name="Google Shape;404;p48"/>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405" name="Google Shape;405;p48"/>
            <p:cNvPicPr preferRelativeResize="0"/>
            <p:nvPr/>
          </p:nvPicPr>
          <p:blipFill>
            <a:blip r:embed="rId5">
              <a:alphaModFix/>
            </a:blip>
            <a:stretch>
              <a:fillRect/>
            </a:stretch>
          </p:blipFill>
          <p:spPr>
            <a:xfrm>
              <a:off x="45825" y="4923825"/>
              <a:ext cx="217175" cy="175650"/>
            </a:xfrm>
            <a:prstGeom prst="rect">
              <a:avLst/>
            </a:prstGeom>
            <a:noFill/>
            <a:ln>
              <a:noFill/>
            </a:ln>
          </p:spPr>
        </p:pic>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pic>
        <p:nvPicPr>
          <p:cNvPr id="410" name="Google Shape;410;p49"/>
          <p:cNvPicPr preferRelativeResize="0"/>
          <p:nvPr/>
        </p:nvPicPr>
        <p:blipFill>
          <a:blip r:embed="rId3">
            <a:alphaModFix amt="75000"/>
          </a:blip>
          <a:stretch>
            <a:fillRect/>
          </a:stretch>
        </p:blipFill>
        <p:spPr>
          <a:xfrm>
            <a:off x="0" y="0"/>
            <a:ext cx="9144003" cy="5143501"/>
          </a:xfrm>
          <a:prstGeom prst="rect">
            <a:avLst/>
          </a:prstGeom>
          <a:noFill/>
          <a:ln>
            <a:noFill/>
          </a:ln>
        </p:spPr>
      </p:pic>
      <p:sp>
        <p:nvSpPr>
          <p:cNvPr id="411" name="Google Shape;411;p49"/>
          <p:cNvSpPr txBox="1"/>
          <p:nvPr/>
        </p:nvSpPr>
        <p:spPr>
          <a:xfrm>
            <a:off x="2028600" y="1740600"/>
            <a:ext cx="5086800" cy="1662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800">
                <a:latin typeface="Lato"/>
                <a:ea typeface="Lato"/>
                <a:cs typeface="Lato"/>
                <a:sym typeface="Lato"/>
              </a:rPr>
              <a:t>Engagement Strategies</a:t>
            </a:r>
            <a:endParaRPr b="1" sz="4800">
              <a:latin typeface="Lato"/>
              <a:ea typeface="Lato"/>
              <a:cs typeface="Lato"/>
              <a:sym typeface="La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50"/>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 name="Google Shape;417;p50"/>
          <p:cNvGrpSpPr/>
          <p:nvPr/>
        </p:nvGrpSpPr>
        <p:grpSpPr>
          <a:xfrm>
            <a:off x="45824" y="1084500"/>
            <a:ext cx="3605700" cy="2423300"/>
            <a:chOff x="45824" y="1084500"/>
            <a:chExt cx="3605700" cy="2423300"/>
          </a:xfrm>
        </p:grpSpPr>
        <p:pic>
          <p:nvPicPr>
            <p:cNvPr id="418" name="Google Shape;418;p50"/>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419" name="Google Shape;419;p50"/>
            <p:cNvSpPr txBox="1"/>
            <p:nvPr/>
          </p:nvSpPr>
          <p:spPr>
            <a:xfrm>
              <a:off x="45824" y="1084500"/>
              <a:ext cx="36057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Lato"/>
                  <a:ea typeface="Lato"/>
                  <a:cs typeface="Lato"/>
                  <a:sym typeface="Lato"/>
                </a:rPr>
                <a:t>Search Engine Optimization</a:t>
              </a:r>
              <a:endParaRPr b="1" sz="3600">
                <a:latin typeface="Lato"/>
                <a:ea typeface="Lato"/>
                <a:cs typeface="Lato"/>
                <a:sym typeface="Lato"/>
              </a:endParaRPr>
            </a:p>
          </p:txBody>
        </p:sp>
      </p:grpSp>
      <p:sp>
        <p:nvSpPr>
          <p:cNvPr id="420" name="Google Shape;420;p50"/>
          <p:cNvSpPr txBox="1"/>
          <p:nvPr/>
        </p:nvSpPr>
        <p:spPr>
          <a:xfrm>
            <a:off x="3897325" y="204300"/>
            <a:ext cx="5020800" cy="147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897157"/>
                </a:solidFill>
                <a:latin typeface="Lato"/>
                <a:ea typeface="Lato"/>
                <a:cs typeface="Lato"/>
                <a:sym typeface="Lato"/>
              </a:rPr>
              <a:t>SEO is the strategy of improving a site’s search engine visibility. Utilizing SEO for your website will </a:t>
            </a:r>
            <a:r>
              <a:rPr b="1" lang="en" sz="1800">
                <a:solidFill>
                  <a:srgbClr val="897157"/>
                </a:solidFill>
                <a:latin typeface="Lato"/>
                <a:ea typeface="Lato"/>
                <a:cs typeface="Lato"/>
                <a:sym typeface="Lato"/>
              </a:rPr>
              <a:t>increase viewership</a:t>
            </a:r>
            <a:r>
              <a:rPr lang="en" sz="1800">
                <a:solidFill>
                  <a:srgbClr val="897157"/>
                </a:solidFill>
                <a:latin typeface="Lato"/>
                <a:ea typeface="Lato"/>
                <a:cs typeface="Lato"/>
                <a:sym typeface="Lato"/>
              </a:rPr>
              <a:t>, </a:t>
            </a:r>
            <a:r>
              <a:rPr b="1" lang="en" sz="1800">
                <a:solidFill>
                  <a:srgbClr val="897157"/>
                </a:solidFill>
                <a:latin typeface="Lato"/>
                <a:ea typeface="Lato"/>
                <a:cs typeface="Lato"/>
                <a:sym typeface="Lato"/>
              </a:rPr>
              <a:t>viewer retention</a:t>
            </a:r>
            <a:r>
              <a:rPr lang="en" sz="1800">
                <a:solidFill>
                  <a:srgbClr val="897157"/>
                </a:solidFill>
                <a:latin typeface="Lato"/>
                <a:ea typeface="Lato"/>
                <a:cs typeface="Lato"/>
                <a:sym typeface="Lato"/>
              </a:rPr>
              <a:t>, and </a:t>
            </a:r>
            <a:r>
              <a:rPr b="1" lang="en" sz="1800">
                <a:solidFill>
                  <a:srgbClr val="897157"/>
                </a:solidFill>
                <a:latin typeface="Lato"/>
                <a:ea typeface="Lato"/>
                <a:cs typeface="Lato"/>
                <a:sym typeface="Lato"/>
              </a:rPr>
              <a:t>engagement</a:t>
            </a:r>
            <a:r>
              <a:rPr lang="en" sz="1800">
                <a:solidFill>
                  <a:srgbClr val="897157"/>
                </a:solidFill>
                <a:latin typeface="Lato"/>
                <a:ea typeface="Lato"/>
                <a:cs typeface="Lato"/>
                <a:sym typeface="Lato"/>
              </a:rPr>
              <a:t>.</a:t>
            </a:r>
            <a:endParaRPr sz="1800">
              <a:solidFill>
                <a:srgbClr val="897157"/>
              </a:solidFill>
              <a:highlight>
                <a:srgbClr val="FFFF00"/>
              </a:highlight>
              <a:latin typeface="Lato"/>
              <a:ea typeface="Lato"/>
              <a:cs typeface="Lato"/>
              <a:sym typeface="Lato"/>
            </a:endParaRPr>
          </a:p>
        </p:txBody>
      </p:sp>
      <p:grpSp>
        <p:nvGrpSpPr>
          <p:cNvPr id="421" name="Google Shape;421;p50"/>
          <p:cNvGrpSpPr/>
          <p:nvPr/>
        </p:nvGrpSpPr>
        <p:grpSpPr>
          <a:xfrm>
            <a:off x="45825" y="4848825"/>
            <a:ext cx="2419575" cy="338700"/>
            <a:chOff x="45825" y="4848825"/>
            <a:chExt cx="2419575" cy="338700"/>
          </a:xfrm>
        </p:grpSpPr>
        <p:sp>
          <p:nvSpPr>
            <p:cNvPr id="422" name="Google Shape;422;p50"/>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a:t>
              </a:r>
              <a:r>
                <a:rPr lang="en" sz="1000" u="sng">
                  <a:solidFill>
                    <a:schemeClr val="dk1"/>
                  </a:solidFill>
                  <a:latin typeface="Lato"/>
                  <a:ea typeface="Lato"/>
                  <a:cs typeface="Lato"/>
                  <a:sym typeface="Lato"/>
                  <a:hlinkClick r:id="rId4">
                    <a:extLst>
                      <a:ext uri="{A12FA001-AC4F-418D-AE19-62706E023703}">
                        <ahyp:hlinkClr val="tx"/>
                      </a:ext>
                    </a:extLst>
                  </a:hlinkClick>
                </a:rPr>
                <a:t>Semrush</a:t>
              </a:r>
              <a:endParaRPr sz="1000">
                <a:solidFill>
                  <a:schemeClr val="dk1"/>
                </a:solidFill>
                <a:latin typeface="Lato"/>
                <a:ea typeface="Lato"/>
                <a:cs typeface="Lato"/>
                <a:sym typeface="Lato"/>
              </a:endParaRPr>
            </a:p>
          </p:txBody>
        </p:sp>
        <p:pic>
          <p:nvPicPr>
            <p:cNvPr id="423" name="Google Shape;423;p50"/>
            <p:cNvPicPr preferRelativeResize="0"/>
            <p:nvPr/>
          </p:nvPicPr>
          <p:blipFill>
            <a:blip r:embed="rId5">
              <a:alphaModFix/>
            </a:blip>
            <a:stretch>
              <a:fillRect/>
            </a:stretch>
          </p:blipFill>
          <p:spPr>
            <a:xfrm>
              <a:off x="45825" y="4923825"/>
              <a:ext cx="217175" cy="175650"/>
            </a:xfrm>
            <a:prstGeom prst="rect">
              <a:avLst/>
            </a:prstGeom>
            <a:noFill/>
            <a:ln>
              <a:noFill/>
            </a:ln>
          </p:spPr>
        </p:pic>
      </p:grpSp>
      <p:pic>
        <p:nvPicPr>
          <p:cNvPr id="424" name="Google Shape;424;p50"/>
          <p:cNvPicPr preferRelativeResize="0"/>
          <p:nvPr/>
        </p:nvPicPr>
        <p:blipFill>
          <a:blip r:embed="rId6">
            <a:alphaModFix/>
          </a:blip>
          <a:stretch>
            <a:fillRect/>
          </a:stretch>
        </p:blipFill>
        <p:spPr>
          <a:xfrm>
            <a:off x="4306075" y="1623200"/>
            <a:ext cx="4203300" cy="33679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1"/>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0" name="Google Shape;430;p51"/>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431" name="Google Shape;431;p51"/>
          <p:cNvSpPr txBox="1"/>
          <p:nvPr/>
        </p:nvSpPr>
        <p:spPr>
          <a:xfrm>
            <a:off x="-75" y="855900"/>
            <a:ext cx="36516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latin typeface="Lato"/>
                <a:ea typeface="Lato"/>
                <a:cs typeface="Lato"/>
                <a:sym typeface="Lato"/>
              </a:rPr>
              <a:t>S</a:t>
            </a:r>
            <a:r>
              <a:rPr b="1" lang="en" sz="3000">
                <a:latin typeface="Lato"/>
                <a:ea typeface="Lato"/>
                <a:cs typeface="Lato"/>
                <a:sym typeface="Lato"/>
              </a:rPr>
              <a:t>earch Engine Optimization (cont’d)</a:t>
            </a:r>
            <a:endParaRPr b="1" sz="3000">
              <a:latin typeface="Lato"/>
              <a:ea typeface="Lato"/>
              <a:cs typeface="Lato"/>
              <a:sym typeface="Lato"/>
            </a:endParaRPr>
          </a:p>
        </p:txBody>
      </p:sp>
      <p:sp>
        <p:nvSpPr>
          <p:cNvPr id="432" name="Google Shape;432;p51"/>
          <p:cNvSpPr txBox="1"/>
          <p:nvPr/>
        </p:nvSpPr>
        <p:spPr>
          <a:xfrm>
            <a:off x="3897325" y="902850"/>
            <a:ext cx="5020800" cy="3337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800">
                <a:solidFill>
                  <a:srgbClr val="897157"/>
                </a:solidFill>
                <a:latin typeface="Lato"/>
                <a:ea typeface="Lato"/>
                <a:cs typeface="Lato"/>
                <a:sym typeface="Lato"/>
              </a:rPr>
              <a:t>Plan</a:t>
            </a:r>
            <a:r>
              <a:rPr lang="en" sz="1800">
                <a:solidFill>
                  <a:srgbClr val="897157"/>
                </a:solidFill>
                <a:latin typeface="Lato"/>
                <a:ea typeface="Lato"/>
                <a:cs typeface="Lato"/>
                <a:sym typeface="Lato"/>
              </a:rPr>
              <a:t>, </a:t>
            </a:r>
            <a:r>
              <a:rPr b="1" lang="en" sz="1800">
                <a:solidFill>
                  <a:srgbClr val="897157"/>
                </a:solidFill>
                <a:latin typeface="Lato"/>
                <a:ea typeface="Lato"/>
                <a:cs typeface="Lato"/>
                <a:sym typeface="Lato"/>
              </a:rPr>
              <a:t>Create</a:t>
            </a:r>
            <a:r>
              <a:rPr lang="en" sz="1800">
                <a:solidFill>
                  <a:srgbClr val="897157"/>
                </a:solidFill>
                <a:latin typeface="Lato"/>
                <a:ea typeface="Lato"/>
                <a:cs typeface="Lato"/>
                <a:sym typeface="Lato"/>
              </a:rPr>
              <a:t>, &amp; </a:t>
            </a:r>
            <a:r>
              <a:rPr b="1" lang="en" sz="1800">
                <a:solidFill>
                  <a:srgbClr val="897157"/>
                </a:solidFill>
                <a:latin typeface="Lato"/>
                <a:ea typeface="Lato"/>
                <a:cs typeface="Lato"/>
                <a:sym typeface="Lato"/>
              </a:rPr>
              <a:t>Optimize </a:t>
            </a:r>
            <a:r>
              <a:rPr lang="en" sz="1800">
                <a:solidFill>
                  <a:srgbClr val="897157"/>
                </a:solidFill>
                <a:latin typeface="Lato"/>
                <a:ea typeface="Lato"/>
                <a:cs typeface="Lato"/>
                <a:sym typeface="Lato"/>
              </a:rPr>
              <a:t>content that is of interest to your audience:</a:t>
            </a:r>
            <a:endParaRPr sz="1800">
              <a:solidFill>
                <a:srgbClr val="897157"/>
              </a:solidFill>
              <a:latin typeface="Lato"/>
              <a:ea typeface="Lato"/>
              <a:cs typeface="Lato"/>
              <a:sym typeface="Lato"/>
            </a:endParaRPr>
          </a:p>
          <a:p>
            <a:pPr indent="-342900" lvl="0" marL="457200" rtl="0" algn="l">
              <a:lnSpc>
                <a:spcPct val="115000"/>
              </a:lnSpc>
              <a:spcBef>
                <a:spcPts val="0"/>
              </a:spcBef>
              <a:spcAft>
                <a:spcPts val="0"/>
              </a:spcAft>
              <a:buClr>
                <a:srgbClr val="897157"/>
              </a:buClr>
              <a:buSzPts val="1800"/>
              <a:buFont typeface="Lato"/>
              <a:buChar char="●"/>
            </a:pPr>
            <a:r>
              <a:rPr b="1" lang="en" sz="1800">
                <a:solidFill>
                  <a:srgbClr val="897157"/>
                </a:solidFill>
                <a:latin typeface="Lato"/>
                <a:ea typeface="Lato"/>
                <a:cs typeface="Lato"/>
                <a:sym typeface="Lato"/>
              </a:rPr>
              <a:t>Keywords</a:t>
            </a:r>
            <a:endParaRPr b="1" sz="1800">
              <a:solidFill>
                <a:srgbClr val="897157"/>
              </a:solidFill>
              <a:latin typeface="Lato"/>
              <a:ea typeface="Lato"/>
              <a:cs typeface="Lato"/>
              <a:sym typeface="Lato"/>
            </a:endParaRPr>
          </a:p>
          <a:p>
            <a:pPr indent="-317500" lvl="1" marL="914400" rtl="0" algn="l">
              <a:lnSpc>
                <a:spcPct val="115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Throughout website, in metadata, &amp; social media posts</a:t>
            </a:r>
            <a:endParaRPr>
              <a:solidFill>
                <a:srgbClr val="897157"/>
              </a:solidFill>
              <a:latin typeface="Lato"/>
              <a:ea typeface="Lato"/>
              <a:cs typeface="Lato"/>
              <a:sym typeface="Lato"/>
            </a:endParaRPr>
          </a:p>
          <a:p>
            <a:pPr indent="-342900" lvl="0" marL="457200" rtl="0" algn="l">
              <a:lnSpc>
                <a:spcPct val="115000"/>
              </a:lnSpc>
              <a:spcBef>
                <a:spcPts val="0"/>
              </a:spcBef>
              <a:spcAft>
                <a:spcPts val="0"/>
              </a:spcAft>
              <a:buClr>
                <a:srgbClr val="897157"/>
              </a:buClr>
              <a:buSzPts val="1800"/>
              <a:buFont typeface="Lato"/>
              <a:buChar char="●"/>
            </a:pPr>
            <a:r>
              <a:rPr b="1" lang="en" sz="1800">
                <a:solidFill>
                  <a:srgbClr val="897157"/>
                </a:solidFill>
                <a:latin typeface="Lato"/>
                <a:ea typeface="Lato"/>
                <a:cs typeface="Lato"/>
                <a:sym typeface="Lato"/>
              </a:rPr>
              <a:t>Update Your Content Regularly</a:t>
            </a:r>
            <a:endParaRPr b="1" sz="1800">
              <a:solidFill>
                <a:srgbClr val="897157"/>
              </a:solidFill>
              <a:latin typeface="Lato"/>
              <a:ea typeface="Lato"/>
              <a:cs typeface="Lato"/>
              <a:sym typeface="Lato"/>
            </a:endParaRPr>
          </a:p>
          <a:p>
            <a:pPr indent="-317500" lvl="1" marL="914400" rtl="0" algn="l">
              <a:lnSpc>
                <a:spcPct val="115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Regularly updated content = site relevancy</a:t>
            </a:r>
            <a:endParaRPr>
              <a:solidFill>
                <a:srgbClr val="897157"/>
              </a:solidFill>
              <a:latin typeface="Lato"/>
              <a:ea typeface="Lato"/>
              <a:cs typeface="Lato"/>
              <a:sym typeface="Lato"/>
            </a:endParaRPr>
          </a:p>
          <a:p>
            <a:pPr indent="-342900" lvl="0" marL="457200" rtl="0" algn="l">
              <a:lnSpc>
                <a:spcPct val="115000"/>
              </a:lnSpc>
              <a:spcBef>
                <a:spcPts val="0"/>
              </a:spcBef>
              <a:spcAft>
                <a:spcPts val="0"/>
              </a:spcAft>
              <a:buClr>
                <a:srgbClr val="897157"/>
              </a:buClr>
              <a:buSzPts val="1800"/>
              <a:buFont typeface="Lato"/>
              <a:buChar char="●"/>
            </a:pPr>
            <a:r>
              <a:rPr b="1" lang="en" sz="1800">
                <a:solidFill>
                  <a:srgbClr val="897157"/>
                </a:solidFill>
                <a:latin typeface="Lato"/>
                <a:ea typeface="Lato"/>
                <a:cs typeface="Lato"/>
                <a:sym typeface="Lato"/>
              </a:rPr>
              <a:t>Use alt tags</a:t>
            </a:r>
            <a:endParaRPr b="1" sz="1800">
              <a:solidFill>
                <a:srgbClr val="897157"/>
              </a:solidFill>
              <a:latin typeface="Lato"/>
              <a:ea typeface="Lato"/>
              <a:cs typeface="Lato"/>
              <a:sym typeface="Lato"/>
            </a:endParaRPr>
          </a:p>
          <a:p>
            <a:pPr indent="-317500" lvl="1" marL="914400" rtl="0" algn="l">
              <a:lnSpc>
                <a:spcPct val="115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Describe your image and video media using </a:t>
            </a:r>
            <a:r>
              <a:rPr lang="en" u="sng">
                <a:solidFill>
                  <a:schemeClr val="dk1"/>
                </a:solidFill>
                <a:latin typeface="Lato"/>
                <a:ea typeface="Lato"/>
                <a:cs typeface="Lato"/>
                <a:sym typeface="Lato"/>
                <a:hlinkClick r:id="rId4">
                  <a:extLst>
                    <a:ext uri="{A12FA001-AC4F-418D-AE19-62706E023703}">
                      <ahyp:hlinkClr val="tx"/>
                    </a:ext>
                  </a:extLst>
                </a:hlinkClick>
              </a:rPr>
              <a:t>alt tags</a:t>
            </a:r>
            <a:r>
              <a:rPr lang="en">
                <a:solidFill>
                  <a:srgbClr val="897157"/>
                </a:solidFill>
                <a:latin typeface="Lato"/>
                <a:ea typeface="Lato"/>
                <a:cs typeface="Lato"/>
                <a:sym typeface="Lato"/>
              </a:rPr>
              <a:t>, or alternative text descriptions. They allow search engines to locate your page. </a:t>
            </a:r>
            <a:endParaRPr>
              <a:solidFill>
                <a:srgbClr val="897157"/>
              </a:solidFill>
              <a:latin typeface="Lato"/>
              <a:ea typeface="Lato"/>
              <a:cs typeface="Lato"/>
              <a:sym typeface="Lato"/>
            </a:endParaRPr>
          </a:p>
          <a:p>
            <a:pPr indent="-317500" lvl="2" marL="1371600" rtl="0" algn="l">
              <a:lnSpc>
                <a:spcPct val="115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For example, use</a:t>
            </a:r>
            <a:r>
              <a:rPr b="1" lang="en">
                <a:solidFill>
                  <a:srgbClr val="897157"/>
                </a:solidFill>
                <a:latin typeface="Lato"/>
                <a:ea typeface="Lato"/>
                <a:cs typeface="Lato"/>
                <a:sym typeface="Lato"/>
              </a:rPr>
              <a:t> #blankspacetx</a:t>
            </a:r>
            <a:r>
              <a:rPr lang="en">
                <a:solidFill>
                  <a:srgbClr val="897157"/>
                </a:solidFill>
                <a:latin typeface="Lato"/>
                <a:ea typeface="Lato"/>
                <a:cs typeface="Lato"/>
                <a:sym typeface="Lato"/>
              </a:rPr>
              <a:t>, </a:t>
            </a:r>
            <a:r>
              <a:rPr b="1" lang="en">
                <a:solidFill>
                  <a:srgbClr val="897157"/>
                </a:solidFill>
                <a:latin typeface="Lato"/>
                <a:ea typeface="Lato"/>
                <a:cs typeface="Lato"/>
                <a:sym typeface="Lato"/>
              </a:rPr>
              <a:t>#blankspacehouston</a:t>
            </a:r>
            <a:endParaRPr b="1">
              <a:solidFill>
                <a:srgbClr val="897157"/>
              </a:solidFill>
              <a:latin typeface="Lato"/>
              <a:ea typeface="Lato"/>
              <a:cs typeface="Lato"/>
              <a:sym typeface="Lato"/>
            </a:endParaRPr>
          </a:p>
          <a:p>
            <a:pPr indent="-317500" lvl="2" marL="1371600" rtl="0" algn="l">
              <a:lnSpc>
                <a:spcPct val="115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Keep it </a:t>
            </a:r>
            <a:r>
              <a:rPr lang="en">
                <a:solidFill>
                  <a:srgbClr val="897157"/>
                </a:solidFill>
                <a:latin typeface="Lato"/>
                <a:ea typeface="Lato"/>
                <a:cs typeface="Lato"/>
                <a:sym typeface="Lato"/>
              </a:rPr>
              <a:t>consistent</a:t>
            </a:r>
            <a:r>
              <a:rPr lang="en">
                <a:solidFill>
                  <a:srgbClr val="897157"/>
                </a:solidFill>
                <a:latin typeface="Lato"/>
                <a:ea typeface="Lato"/>
                <a:cs typeface="Lato"/>
                <a:sym typeface="Lato"/>
              </a:rPr>
              <a:t> </a:t>
            </a:r>
            <a:endParaRPr>
              <a:solidFill>
                <a:srgbClr val="897157"/>
              </a:solidFill>
              <a:latin typeface="Lato"/>
              <a:ea typeface="Lato"/>
              <a:cs typeface="Lato"/>
              <a:sym typeface="Lato"/>
            </a:endParaRPr>
          </a:p>
        </p:txBody>
      </p:sp>
      <p:grpSp>
        <p:nvGrpSpPr>
          <p:cNvPr id="433" name="Google Shape;433;p51"/>
          <p:cNvGrpSpPr/>
          <p:nvPr/>
        </p:nvGrpSpPr>
        <p:grpSpPr>
          <a:xfrm>
            <a:off x="45825" y="4848825"/>
            <a:ext cx="2419575" cy="338700"/>
            <a:chOff x="45825" y="4848825"/>
            <a:chExt cx="2419575" cy="338700"/>
          </a:xfrm>
        </p:grpSpPr>
        <p:sp>
          <p:nvSpPr>
            <p:cNvPr id="434" name="Google Shape;434;p51"/>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a:t>
              </a:r>
              <a:r>
                <a:rPr lang="en" sz="1000" u="sng">
                  <a:solidFill>
                    <a:schemeClr val="dk1"/>
                  </a:solidFill>
                  <a:latin typeface="Lato"/>
                  <a:ea typeface="Lato"/>
                  <a:cs typeface="Lato"/>
                  <a:sym typeface="Lato"/>
                  <a:hlinkClick r:id="rId5">
                    <a:extLst>
                      <a:ext uri="{A12FA001-AC4F-418D-AE19-62706E023703}">
                        <ahyp:hlinkClr val="tx"/>
                      </a:ext>
                    </a:extLst>
                  </a:hlinkClick>
                </a:rPr>
                <a:t>Michigan Tech University</a:t>
              </a:r>
              <a:endParaRPr sz="1000">
                <a:solidFill>
                  <a:schemeClr val="dk1"/>
                </a:solidFill>
                <a:latin typeface="Lato"/>
                <a:ea typeface="Lato"/>
                <a:cs typeface="Lato"/>
                <a:sym typeface="Lato"/>
              </a:endParaRPr>
            </a:p>
          </p:txBody>
        </p:sp>
        <p:pic>
          <p:nvPicPr>
            <p:cNvPr id="435" name="Google Shape;435;p51"/>
            <p:cNvPicPr preferRelativeResize="0"/>
            <p:nvPr/>
          </p:nvPicPr>
          <p:blipFill>
            <a:blip r:embed="rId6">
              <a:alphaModFix/>
            </a:blip>
            <a:stretch>
              <a:fillRect/>
            </a:stretch>
          </p:blipFill>
          <p:spPr>
            <a:xfrm>
              <a:off x="45825" y="4923825"/>
              <a:ext cx="217175" cy="175650"/>
            </a:xfrm>
            <a:prstGeom prst="rect">
              <a:avLst/>
            </a:prstGeom>
            <a:noFill/>
            <a:ln>
              <a:noFill/>
            </a:ln>
          </p:spPr>
        </p:pic>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52"/>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1" name="Google Shape;441;p52"/>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442" name="Google Shape;442;p52"/>
          <p:cNvSpPr txBox="1"/>
          <p:nvPr/>
        </p:nvSpPr>
        <p:spPr>
          <a:xfrm>
            <a:off x="-75" y="855900"/>
            <a:ext cx="36516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latin typeface="Lato"/>
                <a:ea typeface="Lato"/>
                <a:cs typeface="Lato"/>
                <a:sym typeface="Lato"/>
              </a:rPr>
              <a:t>Search Engine Optimization (cont’d)</a:t>
            </a:r>
            <a:endParaRPr b="1" sz="3000">
              <a:latin typeface="Lato"/>
              <a:ea typeface="Lato"/>
              <a:cs typeface="Lato"/>
              <a:sym typeface="Lato"/>
            </a:endParaRPr>
          </a:p>
        </p:txBody>
      </p:sp>
      <p:sp>
        <p:nvSpPr>
          <p:cNvPr id="443" name="Google Shape;443;p52"/>
          <p:cNvSpPr txBox="1"/>
          <p:nvPr/>
        </p:nvSpPr>
        <p:spPr>
          <a:xfrm>
            <a:off x="3651600" y="132975"/>
            <a:ext cx="5299200" cy="1232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u="sng">
                <a:solidFill>
                  <a:srgbClr val="897157"/>
                </a:solidFill>
                <a:latin typeface="Lato"/>
                <a:ea typeface="Lato"/>
                <a:cs typeface="Lato"/>
                <a:sym typeface="Lato"/>
              </a:rPr>
              <a:t>Keywords to Optimize Home Page</a:t>
            </a:r>
            <a:endParaRPr sz="1800" u="sng">
              <a:solidFill>
                <a:srgbClr val="897157"/>
              </a:solidFill>
              <a:latin typeface="Lato"/>
              <a:ea typeface="Lato"/>
              <a:cs typeface="Lato"/>
              <a:sym typeface="Lato"/>
            </a:endParaRPr>
          </a:p>
          <a:p>
            <a:pPr indent="0" lvl="0" marL="0" rtl="0" algn="l">
              <a:lnSpc>
                <a:spcPct val="115000"/>
              </a:lnSpc>
              <a:spcBef>
                <a:spcPts val="0"/>
              </a:spcBef>
              <a:spcAft>
                <a:spcPts val="0"/>
              </a:spcAft>
              <a:buNone/>
            </a:pPr>
            <a:r>
              <a:t/>
            </a:r>
            <a:endParaRPr b="1" sz="1800">
              <a:solidFill>
                <a:srgbClr val="897157"/>
              </a:solidFill>
              <a:latin typeface="Lato"/>
              <a:ea typeface="Lato"/>
              <a:cs typeface="Lato"/>
              <a:sym typeface="Lato"/>
            </a:endParaRPr>
          </a:p>
          <a:p>
            <a:pPr indent="0" lvl="0" marL="914400" rtl="0" algn="l">
              <a:lnSpc>
                <a:spcPct val="115000"/>
              </a:lnSpc>
              <a:spcBef>
                <a:spcPts val="0"/>
              </a:spcBef>
              <a:spcAft>
                <a:spcPts val="0"/>
              </a:spcAft>
              <a:buNone/>
            </a:pPr>
            <a:r>
              <a:t/>
            </a:r>
            <a:endParaRPr>
              <a:solidFill>
                <a:srgbClr val="897157"/>
              </a:solidFill>
              <a:latin typeface="Lato"/>
              <a:ea typeface="Lato"/>
              <a:cs typeface="Lato"/>
              <a:sym typeface="Lato"/>
            </a:endParaRPr>
          </a:p>
        </p:txBody>
      </p:sp>
      <p:grpSp>
        <p:nvGrpSpPr>
          <p:cNvPr id="444" name="Google Shape;444;p52"/>
          <p:cNvGrpSpPr/>
          <p:nvPr/>
        </p:nvGrpSpPr>
        <p:grpSpPr>
          <a:xfrm>
            <a:off x="45825" y="4848825"/>
            <a:ext cx="3192975" cy="338700"/>
            <a:chOff x="45825" y="4848825"/>
            <a:chExt cx="3192975" cy="338700"/>
          </a:xfrm>
        </p:grpSpPr>
        <p:sp>
          <p:nvSpPr>
            <p:cNvPr id="445" name="Google Shape;445;p52"/>
            <p:cNvSpPr txBox="1"/>
            <p:nvPr/>
          </p:nvSpPr>
          <p:spPr>
            <a:xfrm>
              <a:off x="235500" y="4848825"/>
              <a:ext cx="3003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SEO PowerSuite - WebSite Auditor</a:t>
              </a:r>
              <a:endParaRPr sz="1000">
                <a:solidFill>
                  <a:srgbClr val="897157"/>
                </a:solidFill>
                <a:latin typeface="Lato"/>
                <a:ea typeface="Lato"/>
                <a:cs typeface="Lato"/>
                <a:sym typeface="Lato"/>
              </a:endParaRPr>
            </a:p>
          </p:txBody>
        </p:sp>
        <p:pic>
          <p:nvPicPr>
            <p:cNvPr id="446" name="Google Shape;446;p52"/>
            <p:cNvPicPr preferRelativeResize="0"/>
            <p:nvPr/>
          </p:nvPicPr>
          <p:blipFill>
            <a:blip r:embed="rId4">
              <a:alphaModFix/>
            </a:blip>
            <a:stretch>
              <a:fillRect/>
            </a:stretch>
          </p:blipFill>
          <p:spPr>
            <a:xfrm>
              <a:off x="45825" y="4923825"/>
              <a:ext cx="217175" cy="175650"/>
            </a:xfrm>
            <a:prstGeom prst="rect">
              <a:avLst/>
            </a:prstGeom>
            <a:noFill/>
            <a:ln>
              <a:noFill/>
            </a:ln>
          </p:spPr>
        </p:pic>
      </p:grpSp>
      <p:pic>
        <p:nvPicPr>
          <p:cNvPr id="447" name="Google Shape;447;p52"/>
          <p:cNvPicPr preferRelativeResize="0"/>
          <p:nvPr/>
        </p:nvPicPr>
        <p:blipFill>
          <a:blip r:embed="rId5">
            <a:alphaModFix/>
          </a:blip>
          <a:stretch>
            <a:fillRect/>
          </a:stretch>
        </p:blipFill>
        <p:spPr>
          <a:xfrm>
            <a:off x="4190614" y="855888"/>
            <a:ext cx="4401225" cy="38139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53"/>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 name="Google Shape;453;p53"/>
          <p:cNvGrpSpPr/>
          <p:nvPr/>
        </p:nvGrpSpPr>
        <p:grpSpPr>
          <a:xfrm>
            <a:off x="412888" y="1541700"/>
            <a:ext cx="2825825" cy="1966100"/>
            <a:chOff x="412888" y="1541700"/>
            <a:chExt cx="2825825" cy="1966100"/>
          </a:xfrm>
        </p:grpSpPr>
        <p:pic>
          <p:nvPicPr>
            <p:cNvPr id="454" name="Google Shape;454;p53"/>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455" name="Google Shape;455;p53"/>
            <p:cNvSpPr txBox="1"/>
            <p:nvPr/>
          </p:nvSpPr>
          <p:spPr>
            <a:xfrm>
              <a:off x="615588" y="1541700"/>
              <a:ext cx="2420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Lato"/>
                  <a:ea typeface="Lato"/>
                  <a:cs typeface="Lato"/>
                  <a:sym typeface="Lato"/>
                </a:rPr>
                <a:t>TikTok</a:t>
              </a:r>
              <a:endParaRPr b="1" sz="3600">
                <a:latin typeface="Lato"/>
                <a:ea typeface="Lato"/>
                <a:cs typeface="Lato"/>
                <a:sym typeface="Lato"/>
              </a:endParaRPr>
            </a:p>
          </p:txBody>
        </p:sp>
      </p:grpSp>
      <p:grpSp>
        <p:nvGrpSpPr>
          <p:cNvPr id="456" name="Google Shape;456;p53"/>
          <p:cNvGrpSpPr/>
          <p:nvPr/>
        </p:nvGrpSpPr>
        <p:grpSpPr>
          <a:xfrm>
            <a:off x="45825" y="4848825"/>
            <a:ext cx="2419575" cy="338700"/>
            <a:chOff x="45825" y="4848825"/>
            <a:chExt cx="2419575" cy="338700"/>
          </a:xfrm>
        </p:grpSpPr>
        <p:sp>
          <p:nvSpPr>
            <p:cNvPr id="457" name="Google Shape;457;p53"/>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a:t>
              </a:r>
              <a:r>
                <a:rPr lang="en" sz="1000" u="sng">
                  <a:solidFill>
                    <a:schemeClr val="dk1"/>
                  </a:solidFill>
                  <a:highlight>
                    <a:schemeClr val="lt2"/>
                  </a:highlight>
                  <a:latin typeface="Lato"/>
                  <a:ea typeface="Lato"/>
                  <a:cs typeface="Lato"/>
                  <a:sym typeface="Lato"/>
                  <a:hlinkClick r:id="rId4">
                    <a:extLst>
                      <a:ext uri="{A12FA001-AC4F-418D-AE19-62706E023703}">
                        <ahyp:hlinkClr val="tx"/>
                      </a:ext>
                    </a:extLst>
                  </a:hlinkClick>
                </a:rPr>
                <a:t>Statista.com</a:t>
              </a:r>
              <a:endParaRPr sz="1000">
                <a:solidFill>
                  <a:schemeClr val="dk1"/>
                </a:solidFill>
                <a:highlight>
                  <a:schemeClr val="lt2"/>
                </a:highlight>
                <a:latin typeface="Lato"/>
                <a:ea typeface="Lato"/>
                <a:cs typeface="Lato"/>
                <a:sym typeface="Lato"/>
              </a:endParaRPr>
            </a:p>
          </p:txBody>
        </p:sp>
        <p:pic>
          <p:nvPicPr>
            <p:cNvPr id="458" name="Google Shape;458;p53"/>
            <p:cNvPicPr preferRelativeResize="0"/>
            <p:nvPr/>
          </p:nvPicPr>
          <p:blipFill>
            <a:blip r:embed="rId5">
              <a:alphaModFix/>
            </a:blip>
            <a:stretch>
              <a:fillRect/>
            </a:stretch>
          </p:blipFill>
          <p:spPr>
            <a:xfrm>
              <a:off x="45825" y="4923825"/>
              <a:ext cx="217175" cy="175650"/>
            </a:xfrm>
            <a:prstGeom prst="rect">
              <a:avLst/>
            </a:prstGeom>
            <a:noFill/>
            <a:ln>
              <a:noFill/>
            </a:ln>
          </p:spPr>
        </p:pic>
      </p:grpSp>
      <p:pic>
        <p:nvPicPr>
          <p:cNvPr id="459" name="Google Shape;459;p53"/>
          <p:cNvPicPr preferRelativeResize="0"/>
          <p:nvPr/>
        </p:nvPicPr>
        <p:blipFill>
          <a:blip r:embed="rId6">
            <a:alphaModFix/>
          </a:blip>
          <a:stretch>
            <a:fillRect/>
          </a:stretch>
        </p:blipFill>
        <p:spPr>
          <a:xfrm>
            <a:off x="2564606" y="4078193"/>
            <a:ext cx="989050" cy="989050"/>
          </a:xfrm>
          <a:prstGeom prst="rect">
            <a:avLst/>
          </a:prstGeom>
          <a:noFill/>
          <a:ln>
            <a:noFill/>
          </a:ln>
        </p:spPr>
      </p:pic>
      <p:pic>
        <p:nvPicPr>
          <p:cNvPr id="460" name="Google Shape;460;p53"/>
          <p:cNvPicPr preferRelativeResize="0"/>
          <p:nvPr/>
        </p:nvPicPr>
        <p:blipFill>
          <a:blip r:embed="rId7">
            <a:alphaModFix/>
          </a:blip>
          <a:stretch>
            <a:fillRect/>
          </a:stretch>
        </p:blipFill>
        <p:spPr>
          <a:xfrm>
            <a:off x="4398500" y="44449"/>
            <a:ext cx="4157849" cy="4435900"/>
          </a:xfrm>
          <a:prstGeom prst="rect">
            <a:avLst/>
          </a:prstGeom>
          <a:noFill/>
          <a:ln>
            <a:noFill/>
          </a:ln>
        </p:spPr>
      </p:pic>
      <p:sp>
        <p:nvSpPr>
          <p:cNvPr id="461" name="Google Shape;461;p53"/>
          <p:cNvSpPr txBox="1"/>
          <p:nvPr/>
        </p:nvSpPr>
        <p:spPr>
          <a:xfrm>
            <a:off x="3652850" y="4480350"/>
            <a:ext cx="5460000" cy="631800"/>
          </a:xfrm>
          <a:prstGeom prst="rect">
            <a:avLst/>
          </a:prstGeom>
          <a:noFill/>
          <a:ln>
            <a:noFill/>
          </a:ln>
        </p:spPr>
        <p:txBody>
          <a:bodyPr anchorCtr="0" anchor="ctr" bIns="91425" lIns="91425" spcFirstLastPara="1" rIns="91425" wrap="square" tIns="91425">
            <a:noAutofit/>
          </a:bodyPr>
          <a:lstStyle/>
          <a:p>
            <a:pPr indent="-311150" lvl="0" marL="457200" rtl="0" algn="l">
              <a:lnSpc>
                <a:spcPct val="115000"/>
              </a:lnSpc>
              <a:spcBef>
                <a:spcPts val="0"/>
              </a:spcBef>
              <a:spcAft>
                <a:spcPts val="0"/>
              </a:spcAft>
              <a:buClr>
                <a:srgbClr val="897157"/>
              </a:buClr>
              <a:buSzPts val="1300"/>
              <a:buFont typeface="Lato"/>
              <a:buChar char="●"/>
            </a:pPr>
            <a:r>
              <a:rPr lang="en" sz="1300">
                <a:solidFill>
                  <a:srgbClr val="897157"/>
                </a:solidFill>
                <a:latin typeface="Lato"/>
                <a:ea typeface="Lato"/>
                <a:cs typeface="Lato"/>
                <a:sym typeface="Lato"/>
              </a:rPr>
              <a:t>TikTok has:</a:t>
            </a:r>
            <a:endParaRPr sz="1300">
              <a:solidFill>
                <a:srgbClr val="897157"/>
              </a:solidFill>
              <a:latin typeface="Lato"/>
              <a:ea typeface="Lato"/>
              <a:cs typeface="Lato"/>
              <a:sym typeface="Lato"/>
            </a:endParaRPr>
          </a:p>
          <a:p>
            <a:pPr indent="-298450" lvl="1" marL="914400" rtl="0" algn="l">
              <a:lnSpc>
                <a:spcPct val="115000"/>
              </a:lnSpc>
              <a:spcBef>
                <a:spcPts val="0"/>
              </a:spcBef>
              <a:spcAft>
                <a:spcPts val="0"/>
              </a:spcAft>
              <a:buClr>
                <a:srgbClr val="897157"/>
              </a:buClr>
              <a:buSzPts val="1100"/>
              <a:buFont typeface="Lato"/>
              <a:buChar char="○"/>
            </a:pPr>
            <a:r>
              <a:rPr lang="en" sz="1100">
                <a:solidFill>
                  <a:srgbClr val="897157"/>
                </a:solidFill>
                <a:latin typeface="Lato"/>
                <a:ea typeface="Lato"/>
                <a:cs typeface="Lato"/>
                <a:sym typeface="Lato"/>
              </a:rPr>
              <a:t>1 billion monthly users worldwide</a:t>
            </a:r>
            <a:endParaRPr sz="1100">
              <a:solidFill>
                <a:srgbClr val="897157"/>
              </a:solidFill>
              <a:latin typeface="Lato"/>
              <a:ea typeface="Lato"/>
              <a:cs typeface="Lato"/>
              <a:sym typeface="Lato"/>
            </a:endParaRPr>
          </a:p>
          <a:p>
            <a:pPr indent="-298450" lvl="1" marL="914400" rtl="0" algn="l">
              <a:lnSpc>
                <a:spcPct val="115000"/>
              </a:lnSpc>
              <a:spcBef>
                <a:spcPts val="0"/>
              </a:spcBef>
              <a:spcAft>
                <a:spcPts val="0"/>
              </a:spcAft>
              <a:buClr>
                <a:srgbClr val="897157"/>
              </a:buClr>
              <a:buSzPts val="1100"/>
              <a:buFont typeface="Lato"/>
              <a:buChar char="○"/>
            </a:pPr>
            <a:r>
              <a:rPr lang="en" sz="1100">
                <a:solidFill>
                  <a:srgbClr val="897157"/>
                </a:solidFill>
                <a:latin typeface="Lato"/>
                <a:ea typeface="Lato"/>
                <a:cs typeface="Lato"/>
                <a:sym typeface="Lato"/>
              </a:rPr>
              <a:t>138 million monthly users in the US</a:t>
            </a:r>
            <a:endParaRPr sz="1100">
              <a:solidFill>
                <a:srgbClr val="897157"/>
              </a:solidFill>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54"/>
          <p:cNvSpPr txBox="1"/>
          <p:nvPr/>
        </p:nvSpPr>
        <p:spPr>
          <a:xfrm>
            <a:off x="4440638" y="0"/>
            <a:ext cx="3309900" cy="989100"/>
          </a:xfrm>
          <a:prstGeom prst="rect">
            <a:avLst/>
          </a:prstGeom>
          <a:noFill/>
          <a:ln>
            <a:noFill/>
          </a:ln>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897157"/>
              </a:buClr>
              <a:buSzPts val="1400"/>
              <a:buFont typeface="Lato"/>
              <a:buChar char="●"/>
            </a:pPr>
            <a:r>
              <a:rPr b="1" lang="en">
                <a:solidFill>
                  <a:srgbClr val="897157"/>
                </a:solidFill>
                <a:latin typeface="Lato"/>
                <a:ea typeface="Lato"/>
                <a:cs typeface="Lato"/>
                <a:sym typeface="Lato"/>
              </a:rPr>
              <a:t>#SmallBusiness</a:t>
            </a:r>
            <a:endParaRPr b="1">
              <a:solidFill>
                <a:srgbClr val="897157"/>
              </a:solidFill>
              <a:latin typeface="Lato"/>
              <a:ea typeface="Lato"/>
              <a:cs typeface="Lato"/>
              <a:sym typeface="Lato"/>
            </a:endParaRPr>
          </a:p>
          <a:p>
            <a:pPr indent="-317500" lvl="0" marL="457200" rtl="0" algn="l">
              <a:lnSpc>
                <a:spcPct val="115000"/>
              </a:lnSpc>
              <a:spcBef>
                <a:spcPts val="0"/>
              </a:spcBef>
              <a:spcAft>
                <a:spcPts val="0"/>
              </a:spcAft>
              <a:buClr>
                <a:srgbClr val="897157"/>
              </a:buClr>
              <a:buSzPts val="1400"/>
              <a:buFont typeface="Lato"/>
              <a:buChar char="●"/>
            </a:pPr>
            <a:r>
              <a:rPr b="1" lang="en">
                <a:solidFill>
                  <a:srgbClr val="897157"/>
                </a:solidFill>
                <a:latin typeface="Lato"/>
                <a:ea typeface="Lato"/>
                <a:cs typeface="Lato"/>
                <a:sym typeface="Lato"/>
              </a:rPr>
              <a:t>#Photography</a:t>
            </a:r>
            <a:endParaRPr b="1">
              <a:solidFill>
                <a:srgbClr val="897157"/>
              </a:solidFill>
              <a:latin typeface="Lato"/>
              <a:ea typeface="Lato"/>
              <a:cs typeface="Lato"/>
              <a:sym typeface="Lato"/>
            </a:endParaRPr>
          </a:p>
          <a:p>
            <a:pPr indent="-317500" lvl="0" marL="457200" rtl="0" algn="l">
              <a:lnSpc>
                <a:spcPct val="115000"/>
              </a:lnSpc>
              <a:spcBef>
                <a:spcPts val="0"/>
              </a:spcBef>
              <a:spcAft>
                <a:spcPts val="0"/>
              </a:spcAft>
              <a:buClr>
                <a:srgbClr val="897157"/>
              </a:buClr>
              <a:buSzPts val="1400"/>
              <a:buFont typeface="Lato"/>
              <a:buChar char="●"/>
            </a:pPr>
            <a:r>
              <a:rPr b="1" lang="en">
                <a:solidFill>
                  <a:srgbClr val="897157"/>
                </a:solidFill>
                <a:latin typeface="Lato"/>
                <a:ea typeface="Lato"/>
                <a:cs typeface="Lato"/>
                <a:sym typeface="Lato"/>
              </a:rPr>
              <a:t>#Texas</a:t>
            </a:r>
            <a:endParaRPr b="1">
              <a:solidFill>
                <a:srgbClr val="897157"/>
              </a:solidFill>
              <a:latin typeface="Lato"/>
              <a:ea typeface="Lato"/>
              <a:cs typeface="Lato"/>
              <a:sym typeface="Lato"/>
            </a:endParaRPr>
          </a:p>
        </p:txBody>
      </p:sp>
      <p:grpSp>
        <p:nvGrpSpPr>
          <p:cNvPr id="467" name="Google Shape;467;p54"/>
          <p:cNvGrpSpPr/>
          <p:nvPr/>
        </p:nvGrpSpPr>
        <p:grpSpPr>
          <a:xfrm>
            <a:off x="45825" y="4848825"/>
            <a:ext cx="2419575" cy="338700"/>
            <a:chOff x="45825" y="4848825"/>
            <a:chExt cx="2419575" cy="338700"/>
          </a:xfrm>
        </p:grpSpPr>
        <p:sp>
          <p:nvSpPr>
            <p:cNvPr id="468" name="Google Shape;468;p54"/>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a:t>
              </a:r>
              <a:r>
                <a:rPr lang="en" sz="1000">
                  <a:solidFill>
                    <a:srgbClr val="897157"/>
                  </a:solidFill>
                  <a:highlight>
                    <a:schemeClr val="lt1"/>
                  </a:highlight>
                  <a:latin typeface="Lato"/>
                  <a:ea typeface="Lato"/>
                  <a:cs typeface="Lato"/>
                  <a:sym typeface="Lato"/>
                </a:rPr>
                <a:t>TikTok</a:t>
              </a:r>
              <a:endParaRPr sz="1000">
                <a:solidFill>
                  <a:srgbClr val="897157"/>
                </a:solidFill>
                <a:highlight>
                  <a:schemeClr val="lt1"/>
                </a:highlight>
                <a:latin typeface="Lato"/>
                <a:ea typeface="Lato"/>
                <a:cs typeface="Lato"/>
                <a:sym typeface="Lato"/>
              </a:endParaRPr>
            </a:p>
          </p:txBody>
        </p:sp>
        <p:pic>
          <p:nvPicPr>
            <p:cNvPr id="469" name="Google Shape;469;p54"/>
            <p:cNvPicPr preferRelativeResize="0"/>
            <p:nvPr/>
          </p:nvPicPr>
          <p:blipFill>
            <a:blip r:embed="rId3">
              <a:alphaModFix/>
            </a:blip>
            <a:stretch>
              <a:fillRect/>
            </a:stretch>
          </p:blipFill>
          <p:spPr>
            <a:xfrm>
              <a:off x="45825" y="4923825"/>
              <a:ext cx="217175" cy="175650"/>
            </a:xfrm>
            <a:prstGeom prst="rect">
              <a:avLst/>
            </a:prstGeom>
            <a:noFill/>
            <a:ln>
              <a:noFill/>
            </a:ln>
          </p:spPr>
        </p:pic>
      </p:grpSp>
      <p:pic>
        <p:nvPicPr>
          <p:cNvPr id="470" name="Google Shape;470;p54"/>
          <p:cNvPicPr preferRelativeResize="0"/>
          <p:nvPr/>
        </p:nvPicPr>
        <p:blipFill rotWithShape="1">
          <a:blip r:embed="rId4">
            <a:alphaModFix/>
          </a:blip>
          <a:srcRect b="2353" l="0" r="0" t="0"/>
          <a:stretch/>
        </p:blipFill>
        <p:spPr>
          <a:xfrm>
            <a:off x="3122525" y="982650"/>
            <a:ext cx="1898418" cy="3965901"/>
          </a:xfrm>
          <a:prstGeom prst="rect">
            <a:avLst/>
          </a:prstGeom>
          <a:noFill/>
          <a:ln>
            <a:noFill/>
          </a:ln>
        </p:spPr>
      </p:pic>
      <p:pic>
        <p:nvPicPr>
          <p:cNvPr id="471" name="Google Shape;471;p54"/>
          <p:cNvPicPr preferRelativeResize="0"/>
          <p:nvPr/>
        </p:nvPicPr>
        <p:blipFill rotWithShape="1">
          <a:blip r:embed="rId5">
            <a:alphaModFix/>
          </a:blip>
          <a:srcRect b="2534" l="0" r="0" t="0"/>
          <a:stretch/>
        </p:blipFill>
        <p:spPr>
          <a:xfrm>
            <a:off x="5127102" y="982650"/>
            <a:ext cx="1936979" cy="3906028"/>
          </a:xfrm>
          <a:prstGeom prst="rect">
            <a:avLst/>
          </a:prstGeom>
          <a:noFill/>
          <a:ln>
            <a:noFill/>
          </a:ln>
        </p:spPr>
      </p:pic>
      <p:pic>
        <p:nvPicPr>
          <p:cNvPr id="472" name="Google Shape;472;p54"/>
          <p:cNvPicPr preferRelativeResize="0"/>
          <p:nvPr/>
        </p:nvPicPr>
        <p:blipFill rotWithShape="1">
          <a:blip r:embed="rId6">
            <a:alphaModFix/>
          </a:blip>
          <a:srcRect b="2638" l="0" r="0" t="0"/>
          <a:stretch/>
        </p:blipFill>
        <p:spPr>
          <a:xfrm>
            <a:off x="7136744" y="982650"/>
            <a:ext cx="1917681" cy="3987850"/>
          </a:xfrm>
          <a:prstGeom prst="rect">
            <a:avLst/>
          </a:prstGeom>
          <a:noFill/>
          <a:ln>
            <a:noFill/>
          </a:ln>
        </p:spPr>
      </p:pic>
      <p:sp>
        <p:nvSpPr>
          <p:cNvPr id="473" name="Google Shape;473;p54"/>
          <p:cNvSpPr/>
          <p:nvPr/>
        </p:nvSpPr>
        <p:spPr>
          <a:xfrm>
            <a:off x="0" y="0"/>
            <a:ext cx="30834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 name="Google Shape;474;p54"/>
          <p:cNvGrpSpPr/>
          <p:nvPr/>
        </p:nvGrpSpPr>
        <p:grpSpPr>
          <a:xfrm>
            <a:off x="100" y="1541700"/>
            <a:ext cx="3083411" cy="1746238"/>
            <a:chOff x="100" y="1541700"/>
            <a:chExt cx="3651600" cy="1746238"/>
          </a:xfrm>
        </p:grpSpPr>
        <p:pic>
          <p:nvPicPr>
            <p:cNvPr id="475" name="Google Shape;475;p54"/>
            <p:cNvPicPr preferRelativeResize="0"/>
            <p:nvPr/>
          </p:nvPicPr>
          <p:blipFill>
            <a:blip r:embed="rId7">
              <a:alphaModFix/>
            </a:blip>
            <a:stretch>
              <a:fillRect/>
            </a:stretch>
          </p:blipFill>
          <p:spPr>
            <a:xfrm>
              <a:off x="412888" y="2094875"/>
              <a:ext cx="2825825" cy="1193063"/>
            </a:xfrm>
            <a:prstGeom prst="rect">
              <a:avLst/>
            </a:prstGeom>
            <a:noFill/>
            <a:ln>
              <a:noFill/>
            </a:ln>
          </p:spPr>
        </p:pic>
        <p:sp>
          <p:nvSpPr>
            <p:cNvPr id="476" name="Google Shape;476;p54"/>
            <p:cNvSpPr txBox="1"/>
            <p:nvPr/>
          </p:nvSpPr>
          <p:spPr>
            <a:xfrm>
              <a:off x="100" y="1541700"/>
              <a:ext cx="36516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Lato"/>
                  <a:ea typeface="Lato"/>
                  <a:cs typeface="Lato"/>
                  <a:sym typeface="Lato"/>
                </a:rPr>
                <a:t>TikTok (cont’d)</a:t>
              </a:r>
              <a:endParaRPr b="1" sz="3400">
                <a:latin typeface="Lato"/>
                <a:ea typeface="Lato"/>
                <a:cs typeface="Lato"/>
                <a:sym typeface="Lato"/>
              </a:endParaRPr>
            </a:p>
          </p:txBody>
        </p:sp>
      </p:grpSp>
      <p:grpSp>
        <p:nvGrpSpPr>
          <p:cNvPr id="477" name="Google Shape;477;p54"/>
          <p:cNvGrpSpPr/>
          <p:nvPr/>
        </p:nvGrpSpPr>
        <p:grpSpPr>
          <a:xfrm>
            <a:off x="45825" y="4848825"/>
            <a:ext cx="2419575" cy="338700"/>
            <a:chOff x="45825" y="4848825"/>
            <a:chExt cx="2419575" cy="338700"/>
          </a:xfrm>
        </p:grpSpPr>
        <p:sp>
          <p:nvSpPr>
            <p:cNvPr id="478" name="Google Shape;478;p54"/>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Source: </a:t>
              </a:r>
              <a:r>
                <a:rPr lang="en" sz="1000">
                  <a:solidFill>
                    <a:srgbClr val="897157"/>
                  </a:solidFill>
                  <a:highlight>
                    <a:schemeClr val="lt2"/>
                  </a:highlight>
                  <a:latin typeface="Lato"/>
                  <a:ea typeface="Lato"/>
                  <a:cs typeface="Lato"/>
                  <a:sym typeface="Lato"/>
                </a:rPr>
                <a:t>TikTok</a:t>
              </a:r>
              <a:endParaRPr sz="1000">
                <a:solidFill>
                  <a:srgbClr val="897157"/>
                </a:solidFill>
                <a:highlight>
                  <a:schemeClr val="lt2"/>
                </a:highlight>
                <a:latin typeface="Lato"/>
                <a:ea typeface="Lato"/>
                <a:cs typeface="Lato"/>
                <a:sym typeface="Lato"/>
              </a:endParaRPr>
            </a:p>
          </p:txBody>
        </p:sp>
        <p:pic>
          <p:nvPicPr>
            <p:cNvPr id="479" name="Google Shape;479;p54"/>
            <p:cNvPicPr preferRelativeResize="0"/>
            <p:nvPr/>
          </p:nvPicPr>
          <p:blipFill>
            <a:blip r:embed="rId3">
              <a:alphaModFix/>
            </a:blip>
            <a:stretch>
              <a:fillRect/>
            </a:stretch>
          </p:blipFill>
          <p:spPr>
            <a:xfrm>
              <a:off x="45825" y="4923825"/>
              <a:ext cx="217175" cy="175650"/>
            </a:xfrm>
            <a:prstGeom prst="rect">
              <a:avLst/>
            </a:prstGeom>
            <a:noFill/>
            <a:ln>
              <a:noFill/>
            </a:ln>
          </p:spPr>
        </p:pic>
      </p:grpSp>
      <p:pic>
        <p:nvPicPr>
          <p:cNvPr id="480" name="Google Shape;480;p54"/>
          <p:cNvPicPr preferRelativeResize="0"/>
          <p:nvPr/>
        </p:nvPicPr>
        <p:blipFill>
          <a:blip r:embed="rId8">
            <a:alphaModFix/>
          </a:blip>
          <a:stretch>
            <a:fillRect/>
          </a:stretch>
        </p:blipFill>
        <p:spPr>
          <a:xfrm>
            <a:off x="2005381" y="4084693"/>
            <a:ext cx="989050" cy="9890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55"/>
          <p:cNvSpPr txBox="1"/>
          <p:nvPr/>
        </p:nvSpPr>
        <p:spPr>
          <a:xfrm>
            <a:off x="3652850" y="4480350"/>
            <a:ext cx="5460000" cy="6318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t/>
            </a:r>
            <a:endParaRPr sz="1100">
              <a:solidFill>
                <a:srgbClr val="897157"/>
              </a:solidFill>
              <a:latin typeface="Lato"/>
              <a:ea typeface="Lato"/>
              <a:cs typeface="Lato"/>
              <a:sym typeface="Lato"/>
            </a:endParaRPr>
          </a:p>
        </p:txBody>
      </p:sp>
      <p:sp>
        <p:nvSpPr>
          <p:cNvPr id="486" name="Google Shape;486;p55"/>
          <p:cNvSpPr txBox="1"/>
          <p:nvPr/>
        </p:nvSpPr>
        <p:spPr>
          <a:xfrm>
            <a:off x="3684000" y="335200"/>
            <a:ext cx="5460000" cy="4776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a:solidFill>
                  <a:srgbClr val="897157"/>
                </a:solidFill>
                <a:latin typeface="Lato"/>
                <a:ea typeface="Lato"/>
                <a:cs typeface="Lato"/>
                <a:sym typeface="Lato"/>
              </a:rPr>
              <a:t>Determine Posting-Frequency: </a:t>
            </a:r>
            <a:r>
              <a:rPr lang="en">
                <a:solidFill>
                  <a:srgbClr val="897157"/>
                </a:solidFill>
                <a:latin typeface="Lato"/>
                <a:ea typeface="Lato"/>
                <a:cs typeface="Lato"/>
                <a:sym typeface="Lato"/>
              </a:rPr>
              <a:t>Analyze your content availability and engagement patterns to determine the ideal posting schedule.  Recommend twice a week posting on TikTok, Instagram, and Facebook.</a:t>
            </a:r>
            <a:endParaRPr>
              <a:solidFill>
                <a:srgbClr val="897157"/>
              </a:solidFill>
              <a:latin typeface="Lato"/>
              <a:ea typeface="Lato"/>
              <a:cs typeface="Lato"/>
              <a:sym typeface="Lato"/>
            </a:endParaRPr>
          </a:p>
          <a:p>
            <a:pPr indent="0" lvl="0" marL="0" rtl="0" algn="l">
              <a:lnSpc>
                <a:spcPct val="115000"/>
              </a:lnSpc>
              <a:spcBef>
                <a:spcPts val="0"/>
              </a:spcBef>
              <a:spcAft>
                <a:spcPts val="0"/>
              </a:spcAft>
              <a:buNone/>
            </a:pPr>
            <a:r>
              <a:t/>
            </a:r>
            <a:endParaRPr>
              <a:solidFill>
                <a:srgbClr val="897157"/>
              </a:solidFill>
              <a:latin typeface="Lato"/>
              <a:ea typeface="Lato"/>
              <a:cs typeface="Lato"/>
              <a:sym typeface="Lato"/>
            </a:endParaRPr>
          </a:p>
          <a:p>
            <a:pPr indent="0" lvl="0" marL="0" rtl="0" algn="l">
              <a:lnSpc>
                <a:spcPct val="115000"/>
              </a:lnSpc>
              <a:spcBef>
                <a:spcPts val="0"/>
              </a:spcBef>
              <a:spcAft>
                <a:spcPts val="0"/>
              </a:spcAft>
              <a:buNone/>
            </a:pPr>
            <a:r>
              <a:rPr b="1" lang="en">
                <a:solidFill>
                  <a:srgbClr val="897157"/>
                </a:solidFill>
                <a:latin typeface="Lato"/>
                <a:ea typeface="Lato"/>
                <a:cs typeface="Lato"/>
                <a:sym typeface="Lato"/>
              </a:rPr>
              <a:t>Batch Content Creation: </a:t>
            </a:r>
            <a:r>
              <a:rPr lang="en">
                <a:solidFill>
                  <a:srgbClr val="897157"/>
                </a:solidFill>
                <a:latin typeface="Lato"/>
                <a:ea typeface="Lato"/>
                <a:cs typeface="Lato"/>
                <a:sym typeface="Lato"/>
              </a:rPr>
              <a:t>Dedicate specific time slots for content creation. This allows you to maintain a post </a:t>
            </a:r>
            <a:r>
              <a:rPr lang="en">
                <a:solidFill>
                  <a:srgbClr val="897157"/>
                </a:solidFill>
                <a:latin typeface="Lato"/>
                <a:ea typeface="Lato"/>
                <a:cs typeface="Lato"/>
                <a:sym typeface="Lato"/>
              </a:rPr>
              <a:t>consistency</a:t>
            </a:r>
            <a:r>
              <a:rPr lang="en">
                <a:solidFill>
                  <a:srgbClr val="897157"/>
                </a:solidFill>
                <a:latin typeface="Lato"/>
                <a:ea typeface="Lato"/>
                <a:cs typeface="Lato"/>
                <a:sym typeface="Lato"/>
              </a:rPr>
              <a:t> ready to publish.</a:t>
            </a:r>
            <a:endParaRPr>
              <a:solidFill>
                <a:srgbClr val="897157"/>
              </a:solidFill>
              <a:latin typeface="Lato"/>
              <a:ea typeface="Lato"/>
              <a:cs typeface="Lato"/>
              <a:sym typeface="Lato"/>
            </a:endParaRPr>
          </a:p>
          <a:p>
            <a:pPr indent="0" lvl="0" marL="0" rtl="0" algn="l">
              <a:lnSpc>
                <a:spcPct val="115000"/>
              </a:lnSpc>
              <a:spcBef>
                <a:spcPts val="0"/>
              </a:spcBef>
              <a:spcAft>
                <a:spcPts val="0"/>
              </a:spcAft>
              <a:buNone/>
            </a:pPr>
            <a:r>
              <a:t/>
            </a:r>
            <a:endParaRPr>
              <a:solidFill>
                <a:srgbClr val="897157"/>
              </a:solidFill>
              <a:latin typeface="Lato"/>
              <a:ea typeface="Lato"/>
              <a:cs typeface="Lato"/>
              <a:sym typeface="Lato"/>
            </a:endParaRPr>
          </a:p>
          <a:p>
            <a:pPr indent="0" lvl="0" marL="0" rtl="0" algn="l">
              <a:lnSpc>
                <a:spcPct val="115000"/>
              </a:lnSpc>
              <a:spcBef>
                <a:spcPts val="0"/>
              </a:spcBef>
              <a:spcAft>
                <a:spcPts val="0"/>
              </a:spcAft>
              <a:buNone/>
            </a:pPr>
            <a:r>
              <a:rPr b="1" lang="en">
                <a:solidFill>
                  <a:srgbClr val="897157"/>
                </a:solidFill>
                <a:latin typeface="Lato"/>
                <a:ea typeface="Lato"/>
                <a:cs typeface="Lato"/>
                <a:sym typeface="Lato"/>
              </a:rPr>
              <a:t>Content Themes:</a:t>
            </a:r>
            <a:r>
              <a:rPr lang="en">
                <a:solidFill>
                  <a:srgbClr val="897157"/>
                </a:solidFill>
                <a:latin typeface="Lato"/>
                <a:ea typeface="Lato"/>
                <a:cs typeface="Lato"/>
                <a:sym typeface="Lato"/>
              </a:rPr>
              <a:t> Plan a content mix such as client shoots, behind-the-scenes reels, and educational content (</a:t>
            </a:r>
            <a:r>
              <a:rPr i="1" lang="en" u="sng">
                <a:solidFill>
                  <a:srgbClr val="897157"/>
                </a:solidFill>
                <a:latin typeface="Lato"/>
                <a:ea typeface="Lato"/>
                <a:cs typeface="Lato"/>
                <a:sym typeface="Lato"/>
              </a:rPr>
              <a:t>editing, posing, and equipment tips</a:t>
            </a:r>
            <a:r>
              <a:rPr lang="en">
                <a:solidFill>
                  <a:srgbClr val="897157"/>
                </a:solidFill>
                <a:latin typeface="Lato"/>
                <a:ea typeface="Lato"/>
                <a:cs typeface="Lato"/>
                <a:sym typeface="Lato"/>
              </a:rPr>
              <a:t>). Assign specific themes, or days to provide structure and variety. For example, "Feature Friday" or "Tips Tuesday."</a:t>
            </a:r>
            <a:endParaRPr>
              <a:solidFill>
                <a:srgbClr val="897157"/>
              </a:solidFill>
              <a:latin typeface="Lato"/>
              <a:ea typeface="Lato"/>
              <a:cs typeface="Lato"/>
              <a:sym typeface="Lato"/>
            </a:endParaRPr>
          </a:p>
          <a:p>
            <a:pPr indent="0" lvl="0" marL="0" rtl="0" algn="l">
              <a:lnSpc>
                <a:spcPct val="115000"/>
              </a:lnSpc>
              <a:spcBef>
                <a:spcPts val="0"/>
              </a:spcBef>
              <a:spcAft>
                <a:spcPts val="0"/>
              </a:spcAft>
              <a:buNone/>
            </a:pPr>
            <a:r>
              <a:t/>
            </a:r>
            <a:endParaRPr>
              <a:solidFill>
                <a:srgbClr val="897157"/>
              </a:solidFill>
              <a:latin typeface="Lato"/>
              <a:ea typeface="Lato"/>
              <a:cs typeface="Lato"/>
              <a:sym typeface="Lato"/>
            </a:endParaRPr>
          </a:p>
          <a:p>
            <a:pPr indent="0" lvl="0" marL="0" rtl="0" algn="l">
              <a:lnSpc>
                <a:spcPct val="115000"/>
              </a:lnSpc>
              <a:spcBef>
                <a:spcPts val="0"/>
              </a:spcBef>
              <a:spcAft>
                <a:spcPts val="0"/>
              </a:spcAft>
              <a:buNone/>
            </a:pPr>
            <a:r>
              <a:rPr b="1" lang="en">
                <a:solidFill>
                  <a:srgbClr val="897157"/>
                </a:solidFill>
                <a:latin typeface="Lato"/>
                <a:ea typeface="Lato"/>
                <a:cs typeface="Lato"/>
                <a:sym typeface="Lato"/>
              </a:rPr>
              <a:t>Automate</a:t>
            </a:r>
            <a:r>
              <a:rPr lang="en">
                <a:solidFill>
                  <a:srgbClr val="897157"/>
                </a:solidFill>
                <a:latin typeface="Lato"/>
                <a:ea typeface="Lato"/>
                <a:cs typeface="Lato"/>
                <a:sym typeface="Lato"/>
              </a:rPr>
              <a:t>: Utilize social media scheduling tools to </a:t>
            </a:r>
            <a:r>
              <a:rPr lang="en" u="sng">
                <a:solidFill>
                  <a:schemeClr val="dk1"/>
                </a:solidFill>
                <a:latin typeface="Lato"/>
                <a:ea typeface="Lato"/>
                <a:cs typeface="Lato"/>
                <a:sym typeface="Lato"/>
                <a:hlinkClick r:id="rId3">
                  <a:extLst>
                    <a:ext uri="{A12FA001-AC4F-418D-AE19-62706E023703}">
                      <ahyp:hlinkClr val="tx"/>
                    </a:ext>
                  </a:extLst>
                </a:hlinkClick>
              </a:rPr>
              <a:t>schedule posts</a:t>
            </a:r>
            <a:r>
              <a:rPr lang="en">
                <a:solidFill>
                  <a:srgbClr val="897157"/>
                </a:solidFill>
                <a:latin typeface="Lato"/>
                <a:ea typeface="Lato"/>
                <a:cs typeface="Lato"/>
                <a:sym typeface="Lato"/>
              </a:rPr>
              <a:t>.</a:t>
            </a:r>
            <a:r>
              <a:rPr lang="en">
                <a:solidFill>
                  <a:srgbClr val="897157"/>
                </a:solidFill>
                <a:latin typeface="Lato"/>
                <a:ea typeface="Lato"/>
                <a:cs typeface="Lato"/>
                <a:sym typeface="Lato"/>
              </a:rPr>
              <a:t> Canva will allow you to edit, schedule and post simultaneously on one platform. Keep on track by creating a content calendar on Google.</a:t>
            </a:r>
            <a:endParaRPr sz="1200">
              <a:solidFill>
                <a:srgbClr val="897157"/>
              </a:solidFill>
              <a:latin typeface="Lato"/>
              <a:ea typeface="Lato"/>
              <a:cs typeface="Lato"/>
              <a:sym typeface="Lato"/>
            </a:endParaRPr>
          </a:p>
        </p:txBody>
      </p:sp>
      <p:sp>
        <p:nvSpPr>
          <p:cNvPr id="487" name="Google Shape;487;p55"/>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 name="Google Shape;488;p55"/>
          <p:cNvGrpSpPr/>
          <p:nvPr/>
        </p:nvGrpSpPr>
        <p:grpSpPr>
          <a:xfrm>
            <a:off x="-1" y="1436300"/>
            <a:ext cx="3651600" cy="2270900"/>
            <a:chOff x="-1" y="1236900"/>
            <a:chExt cx="3651600" cy="2270900"/>
          </a:xfrm>
        </p:grpSpPr>
        <p:pic>
          <p:nvPicPr>
            <p:cNvPr id="489" name="Google Shape;489;p55"/>
            <p:cNvPicPr preferRelativeResize="0"/>
            <p:nvPr/>
          </p:nvPicPr>
          <p:blipFill>
            <a:blip r:embed="rId4">
              <a:alphaModFix/>
            </a:blip>
            <a:stretch>
              <a:fillRect/>
            </a:stretch>
          </p:blipFill>
          <p:spPr>
            <a:xfrm>
              <a:off x="412888" y="2094875"/>
              <a:ext cx="2825825" cy="1412925"/>
            </a:xfrm>
            <a:prstGeom prst="rect">
              <a:avLst/>
            </a:prstGeom>
            <a:noFill/>
            <a:ln>
              <a:noFill/>
            </a:ln>
          </p:spPr>
        </p:pic>
        <p:sp>
          <p:nvSpPr>
            <p:cNvPr id="490" name="Google Shape;490;p55"/>
            <p:cNvSpPr txBox="1"/>
            <p:nvPr/>
          </p:nvSpPr>
          <p:spPr>
            <a:xfrm>
              <a:off x="-1" y="1236900"/>
              <a:ext cx="36516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latin typeface="Lato"/>
                  <a:ea typeface="Lato"/>
                  <a:cs typeface="Lato"/>
                  <a:sym typeface="Lato"/>
                </a:rPr>
                <a:t>Implementation Strategy</a:t>
              </a:r>
              <a:endParaRPr b="1" sz="3000">
                <a:latin typeface="Lato"/>
                <a:ea typeface="Lato"/>
                <a:cs typeface="Lato"/>
                <a:sym typeface="Lato"/>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pic>
        <p:nvPicPr>
          <p:cNvPr id="495" name="Google Shape;495;p56"/>
          <p:cNvPicPr preferRelativeResize="0"/>
          <p:nvPr/>
        </p:nvPicPr>
        <p:blipFill>
          <a:blip r:embed="rId3">
            <a:alphaModFix amt="75000"/>
          </a:blip>
          <a:stretch>
            <a:fillRect/>
          </a:stretch>
        </p:blipFill>
        <p:spPr>
          <a:xfrm>
            <a:off x="0" y="0"/>
            <a:ext cx="9144003" cy="5143501"/>
          </a:xfrm>
          <a:prstGeom prst="rect">
            <a:avLst/>
          </a:prstGeom>
          <a:noFill/>
          <a:ln>
            <a:noFill/>
          </a:ln>
        </p:spPr>
      </p:pic>
      <p:sp>
        <p:nvSpPr>
          <p:cNvPr id="496" name="Google Shape;496;p56"/>
          <p:cNvSpPr txBox="1"/>
          <p:nvPr/>
        </p:nvSpPr>
        <p:spPr>
          <a:xfrm>
            <a:off x="2028600" y="1740600"/>
            <a:ext cx="5086800" cy="1662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800">
                <a:latin typeface="Lato"/>
                <a:ea typeface="Lato"/>
                <a:cs typeface="Lato"/>
                <a:sym typeface="Lato"/>
              </a:rPr>
              <a:t>Revenue Strategies</a:t>
            </a:r>
            <a:endParaRPr b="1" sz="48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0" name="Google Shape;110;p21"/>
          <p:cNvPicPr preferRelativeResize="0"/>
          <p:nvPr/>
        </p:nvPicPr>
        <p:blipFill>
          <a:blip r:embed="rId3">
            <a:alphaModFix/>
          </a:blip>
          <a:stretch>
            <a:fillRect/>
          </a:stretch>
        </p:blipFill>
        <p:spPr>
          <a:xfrm>
            <a:off x="412888" y="2446675"/>
            <a:ext cx="2825825" cy="1412925"/>
          </a:xfrm>
          <a:prstGeom prst="rect">
            <a:avLst/>
          </a:prstGeom>
          <a:noFill/>
          <a:ln>
            <a:noFill/>
          </a:ln>
        </p:spPr>
      </p:pic>
      <p:sp>
        <p:nvSpPr>
          <p:cNvPr id="111" name="Google Shape;111;p21"/>
          <p:cNvSpPr txBox="1"/>
          <p:nvPr/>
        </p:nvSpPr>
        <p:spPr>
          <a:xfrm>
            <a:off x="615588" y="1283900"/>
            <a:ext cx="24204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Lato"/>
                <a:ea typeface="Lato"/>
                <a:cs typeface="Lato"/>
                <a:sym typeface="Lato"/>
              </a:rPr>
              <a:t>Objectives &amp; Goals</a:t>
            </a:r>
            <a:endParaRPr b="1" sz="3600">
              <a:latin typeface="Lato"/>
              <a:ea typeface="Lato"/>
              <a:cs typeface="Lato"/>
              <a:sym typeface="Lato"/>
            </a:endParaRPr>
          </a:p>
        </p:txBody>
      </p:sp>
      <p:sp>
        <p:nvSpPr>
          <p:cNvPr id="112" name="Google Shape;112;p21"/>
          <p:cNvSpPr txBox="1"/>
          <p:nvPr/>
        </p:nvSpPr>
        <p:spPr>
          <a:xfrm>
            <a:off x="3897325" y="902850"/>
            <a:ext cx="5020800" cy="3337800"/>
          </a:xfrm>
          <a:prstGeom prst="rect">
            <a:avLst/>
          </a:prstGeom>
          <a:noFill/>
          <a:ln>
            <a:noFill/>
          </a:ln>
        </p:spPr>
        <p:txBody>
          <a:bodyPr anchorCtr="0" anchor="ctr" bIns="91425" lIns="91425" spcFirstLastPara="1" rIns="91425" wrap="square" tIns="91425">
            <a:noAutofit/>
          </a:bodyPr>
          <a:lstStyle/>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Profile target audience</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Identify strategies to increase sales/conversions and areas of growth for future promotions</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Identify existing business policies and structure</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Visualize and analyze bookings and their sources</a:t>
            </a:r>
            <a:endParaRPr sz="1800">
              <a:solidFill>
                <a:srgbClr val="897157"/>
              </a:solidFill>
              <a:latin typeface="Lato"/>
              <a:ea typeface="Lato"/>
              <a:cs typeface="Lato"/>
              <a:sym typeface="La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57"/>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 name="Google Shape;502;p57"/>
          <p:cNvGrpSpPr/>
          <p:nvPr/>
        </p:nvGrpSpPr>
        <p:grpSpPr>
          <a:xfrm>
            <a:off x="261725" y="1145800"/>
            <a:ext cx="3172500" cy="2362000"/>
            <a:chOff x="261725" y="1145800"/>
            <a:chExt cx="3172500" cy="2362000"/>
          </a:xfrm>
        </p:grpSpPr>
        <p:pic>
          <p:nvPicPr>
            <p:cNvPr id="503" name="Google Shape;503;p57"/>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504" name="Google Shape;504;p57"/>
            <p:cNvSpPr txBox="1"/>
            <p:nvPr/>
          </p:nvSpPr>
          <p:spPr>
            <a:xfrm>
              <a:off x="261725" y="1145800"/>
              <a:ext cx="31725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Lato"/>
                  <a:ea typeface="Lato"/>
                  <a:cs typeface="Lato"/>
                  <a:sym typeface="Lato"/>
                </a:rPr>
                <a:t>Services and Perks</a:t>
              </a:r>
              <a:endParaRPr b="1" sz="3600">
                <a:latin typeface="Lato"/>
                <a:ea typeface="Lato"/>
                <a:cs typeface="Lato"/>
                <a:sym typeface="Lato"/>
              </a:endParaRPr>
            </a:p>
          </p:txBody>
        </p:sp>
      </p:grpSp>
      <p:sp>
        <p:nvSpPr>
          <p:cNvPr id="505" name="Google Shape;505;p57"/>
          <p:cNvSpPr txBox="1"/>
          <p:nvPr/>
        </p:nvSpPr>
        <p:spPr>
          <a:xfrm>
            <a:off x="3939900" y="609000"/>
            <a:ext cx="5020800" cy="3925500"/>
          </a:xfrm>
          <a:prstGeom prst="rect">
            <a:avLst/>
          </a:prstGeom>
          <a:noFill/>
          <a:ln>
            <a:noFill/>
          </a:ln>
        </p:spPr>
        <p:txBody>
          <a:bodyPr anchorCtr="0" anchor="ctr" bIns="91425" lIns="91425" spcFirstLastPara="1" rIns="91425" wrap="square" tIns="91425">
            <a:noAutofit/>
          </a:bodyPr>
          <a:lstStyle/>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Custom sets for clients tailored by i</a:t>
            </a:r>
            <a:r>
              <a:rPr lang="en" sz="1800">
                <a:solidFill>
                  <a:srgbClr val="897157"/>
                </a:solidFill>
                <a:latin typeface="Lato"/>
                <a:ea typeface="Lato"/>
                <a:cs typeface="Lato"/>
                <a:sym typeface="Lato"/>
              </a:rPr>
              <a:t>nterior designers or other photographers </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Possible photography services and </a:t>
            </a:r>
            <a:r>
              <a:rPr lang="en" sz="1800">
                <a:solidFill>
                  <a:srgbClr val="897157"/>
                </a:solidFill>
                <a:latin typeface="Lato"/>
                <a:ea typeface="Lato"/>
                <a:cs typeface="Lato"/>
                <a:sym typeface="Lato"/>
              </a:rPr>
              <a:t>photography</a:t>
            </a:r>
            <a:r>
              <a:rPr lang="en" sz="1800">
                <a:solidFill>
                  <a:srgbClr val="897157"/>
                </a:solidFill>
                <a:latin typeface="Lato"/>
                <a:ea typeface="Lato"/>
                <a:cs typeface="Lato"/>
                <a:sym typeface="Lato"/>
              </a:rPr>
              <a:t> </a:t>
            </a:r>
            <a:r>
              <a:rPr lang="en" sz="1800">
                <a:solidFill>
                  <a:srgbClr val="897157"/>
                </a:solidFill>
                <a:latin typeface="Lato"/>
                <a:ea typeface="Lato"/>
                <a:cs typeface="Lato"/>
                <a:sym typeface="Lato"/>
              </a:rPr>
              <a:t>equipment</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Existing or anticipated amenities such as air conditioning, a coffee station, or wardrobe support</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Leverage the perks of being within the EaDo neighborhood</a:t>
            </a:r>
            <a:endParaRPr sz="1800">
              <a:solidFill>
                <a:srgbClr val="897157"/>
              </a:solidFill>
              <a:latin typeface="Lato"/>
              <a:ea typeface="Lato"/>
              <a:cs typeface="Lato"/>
              <a:sym typeface="La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58"/>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1" name="Google Shape;511;p58"/>
          <p:cNvPicPr preferRelativeResize="0"/>
          <p:nvPr/>
        </p:nvPicPr>
        <p:blipFill>
          <a:blip r:embed="rId3">
            <a:alphaModFix/>
          </a:blip>
          <a:stretch>
            <a:fillRect/>
          </a:stretch>
        </p:blipFill>
        <p:spPr>
          <a:xfrm>
            <a:off x="412788" y="2082050"/>
            <a:ext cx="2825825" cy="1412925"/>
          </a:xfrm>
          <a:prstGeom prst="rect">
            <a:avLst/>
          </a:prstGeom>
          <a:noFill/>
          <a:ln>
            <a:noFill/>
          </a:ln>
        </p:spPr>
      </p:pic>
      <p:sp>
        <p:nvSpPr>
          <p:cNvPr id="512" name="Google Shape;512;p58"/>
          <p:cNvSpPr txBox="1"/>
          <p:nvPr/>
        </p:nvSpPr>
        <p:spPr>
          <a:xfrm>
            <a:off x="0" y="1528875"/>
            <a:ext cx="36516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Lato"/>
                <a:ea typeface="Lato"/>
                <a:cs typeface="Lato"/>
                <a:sym typeface="Lato"/>
              </a:rPr>
              <a:t>Google</a:t>
            </a:r>
            <a:endParaRPr b="1" sz="3600">
              <a:latin typeface="Lato"/>
              <a:ea typeface="Lato"/>
              <a:cs typeface="Lato"/>
              <a:sym typeface="Lato"/>
            </a:endParaRPr>
          </a:p>
        </p:txBody>
      </p:sp>
      <p:sp>
        <p:nvSpPr>
          <p:cNvPr id="513" name="Google Shape;513;p58"/>
          <p:cNvSpPr txBox="1"/>
          <p:nvPr/>
        </p:nvSpPr>
        <p:spPr>
          <a:xfrm>
            <a:off x="3717300" y="3494975"/>
            <a:ext cx="5388900" cy="1611300"/>
          </a:xfrm>
          <a:prstGeom prst="rect">
            <a:avLst/>
          </a:prstGeom>
          <a:noFill/>
          <a:ln>
            <a:noFill/>
          </a:ln>
        </p:spPr>
        <p:txBody>
          <a:bodyPr anchorCtr="0" anchor="ctr" bIns="91425" lIns="91425" spcFirstLastPara="1" rIns="91425" wrap="square" tIns="91425">
            <a:noAutofit/>
          </a:bodyPr>
          <a:lstStyle/>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Verify your business on Google </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Put it on Google Maps </a:t>
            </a:r>
            <a:endParaRPr sz="1800">
              <a:solidFill>
                <a:srgbClr val="897157"/>
              </a:solidFill>
              <a:highlight>
                <a:srgbClr val="FFFF00"/>
              </a:highlight>
              <a:latin typeface="Lato"/>
              <a:ea typeface="Lato"/>
              <a:cs typeface="Lato"/>
              <a:sym typeface="Lato"/>
            </a:endParaRPr>
          </a:p>
        </p:txBody>
      </p:sp>
      <p:pic>
        <p:nvPicPr>
          <p:cNvPr id="514" name="Google Shape;514;p58"/>
          <p:cNvPicPr preferRelativeResize="0"/>
          <p:nvPr/>
        </p:nvPicPr>
        <p:blipFill rotWithShape="1">
          <a:blip r:embed="rId4">
            <a:alphaModFix/>
          </a:blip>
          <a:srcRect b="0" l="0" r="4625" t="0"/>
          <a:stretch/>
        </p:blipFill>
        <p:spPr>
          <a:xfrm>
            <a:off x="3717300" y="269475"/>
            <a:ext cx="5388902" cy="31810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pic>
        <p:nvPicPr>
          <p:cNvPr id="519" name="Google Shape;519;p59"/>
          <p:cNvPicPr preferRelativeResize="0"/>
          <p:nvPr/>
        </p:nvPicPr>
        <p:blipFill>
          <a:blip r:embed="rId3">
            <a:alphaModFix amt="75000"/>
          </a:blip>
          <a:stretch>
            <a:fillRect/>
          </a:stretch>
        </p:blipFill>
        <p:spPr>
          <a:xfrm>
            <a:off x="0" y="0"/>
            <a:ext cx="9144003" cy="5143501"/>
          </a:xfrm>
          <a:prstGeom prst="rect">
            <a:avLst/>
          </a:prstGeom>
          <a:noFill/>
          <a:ln>
            <a:noFill/>
          </a:ln>
        </p:spPr>
      </p:pic>
      <p:sp>
        <p:nvSpPr>
          <p:cNvPr id="520" name="Google Shape;520;p59"/>
          <p:cNvSpPr txBox="1"/>
          <p:nvPr/>
        </p:nvSpPr>
        <p:spPr>
          <a:xfrm>
            <a:off x="2028600" y="2110050"/>
            <a:ext cx="50868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800">
                <a:latin typeface="Lato"/>
                <a:ea typeface="Lato"/>
                <a:cs typeface="Lato"/>
                <a:sym typeface="Lato"/>
              </a:rPr>
              <a:t>Conclusion</a:t>
            </a:r>
            <a:endParaRPr b="1" sz="4800">
              <a:latin typeface="Lato"/>
              <a:ea typeface="Lato"/>
              <a:cs typeface="Lato"/>
              <a:sym typeface="La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60"/>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 name="Google Shape;526;p60"/>
          <p:cNvGrpSpPr/>
          <p:nvPr/>
        </p:nvGrpSpPr>
        <p:grpSpPr>
          <a:xfrm>
            <a:off x="412888" y="1541700"/>
            <a:ext cx="2825825" cy="1966100"/>
            <a:chOff x="412888" y="1541700"/>
            <a:chExt cx="2825825" cy="1966100"/>
          </a:xfrm>
        </p:grpSpPr>
        <p:pic>
          <p:nvPicPr>
            <p:cNvPr id="527" name="Google Shape;527;p60"/>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528" name="Google Shape;528;p60"/>
            <p:cNvSpPr txBox="1"/>
            <p:nvPr/>
          </p:nvSpPr>
          <p:spPr>
            <a:xfrm>
              <a:off x="615588" y="1541700"/>
              <a:ext cx="2420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Lato"/>
                  <a:ea typeface="Lato"/>
                  <a:cs typeface="Lato"/>
                  <a:sym typeface="Lato"/>
                </a:rPr>
                <a:t>Insights</a:t>
              </a:r>
              <a:endParaRPr b="1" sz="3600">
                <a:latin typeface="Lato"/>
                <a:ea typeface="Lato"/>
                <a:cs typeface="Lato"/>
                <a:sym typeface="Lato"/>
              </a:endParaRPr>
            </a:p>
          </p:txBody>
        </p:sp>
      </p:grpSp>
      <p:sp>
        <p:nvSpPr>
          <p:cNvPr id="529" name="Google Shape;529;p60"/>
          <p:cNvSpPr txBox="1"/>
          <p:nvPr/>
        </p:nvSpPr>
        <p:spPr>
          <a:xfrm>
            <a:off x="3738775" y="902850"/>
            <a:ext cx="5335800" cy="3337800"/>
          </a:xfrm>
          <a:prstGeom prst="rect">
            <a:avLst/>
          </a:prstGeom>
          <a:noFill/>
          <a:ln>
            <a:noFill/>
          </a:ln>
        </p:spPr>
        <p:txBody>
          <a:bodyPr anchorCtr="0" anchor="ctr" bIns="91425" lIns="91425" spcFirstLastPara="1" rIns="91425" wrap="square" tIns="91425">
            <a:noAutofit/>
          </a:bodyPr>
          <a:lstStyle/>
          <a:p>
            <a:pPr indent="-323850" lvl="0" marL="457200" rtl="0" algn="l">
              <a:lnSpc>
                <a:spcPct val="150000"/>
              </a:lnSpc>
              <a:spcBef>
                <a:spcPts val="0"/>
              </a:spcBef>
              <a:spcAft>
                <a:spcPts val="0"/>
              </a:spcAft>
              <a:buClr>
                <a:srgbClr val="897157"/>
              </a:buClr>
              <a:buSzPts val="1500"/>
              <a:buFont typeface="Lato"/>
              <a:buChar char="●"/>
            </a:pPr>
            <a:r>
              <a:rPr lang="en" sz="1500">
                <a:solidFill>
                  <a:srgbClr val="897157"/>
                </a:solidFill>
                <a:latin typeface="Lato"/>
                <a:ea typeface="Lato"/>
                <a:cs typeface="Lato"/>
                <a:sym typeface="Lato"/>
              </a:rPr>
              <a:t>In general, Instagram content has a greater reach compared to content on Facebook</a:t>
            </a:r>
            <a:endParaRPr sz="1500">
              <a:solidFill>
                <a:srgbClr val="897157"/>
              </a:solidFill>
              <a:highlight>
                <a:srgbClr val="FFFF00"/>
              </a:highlight>
              <a:latin typeface="Lato"/>
              <a:ea typeface="Lato"/>
              <a:cs typeface="Lato"/>
              <a:sym typeface="Lato"/>
            </a:endParaRPr>
          </a:p>
          <a:p>
            <a:pPr indent="-323850" lvl="0" marL="457200" rtl="0" algn="l">
              <a:lnSpc>
                <a:spcPct val="150000"/>
              </a:lnSpc>
              <a:spcBef>
                <a:spcPts val="0"/>
              </a:spcBef>
              <a:spcAft>
                <a:spcPts val="0"/>
              </a:spcAft>
              <a:buClr>
                <a:srgbClr val="897157"/>
              </a:buClr>
              <a:buSzPts val="1500"/>
              <a:buFont typeface="Lato"/>
              <a:buChar char="●"/>
            </a:pPr>
            <a:r>
              <a:rPr lang="en" sz="1500">
                <a:solidFill>
                  <a:srgbClr val="897157"/>
                </a:solidFill>
                <a:latin typeface="Lato"/>
                <a:ea typeface="Lato"/>
                <a:cs typeface="Lato"/>
                <a:sym typeface="Lato"/>
              </a:rPr>
              <a:t>Top most viewed website pages are the </a:t>
            </a:r>
            <a:r>
              <a:rPr b="1" lang="en" sz="1500">
                <a:solidFill>
                  <a:srgbClr val="897157"/>
                </a:solidFill>
                <a:latin typeface="Lato"/>
                <a:ea typeface="Lato"/>
                <a:cs typeface="Lato"/>
                <a:sym typeface="Lato"/>
              </a:rPr>
              <a:t>Homepage</a:t>
            </a:r>
            <a:r>
              <a:rPr lang="en" sz="1500">
                <a:solidFill>
                  <a:srgbClr val="897157"/>
                </a:solidFill>
                <a:latin typeface="Lato"/>
                <a:ea typeface="Lato"/>
                <a:cs typeface="Lato"/>
                <a:sym typeface="Lato"/>
              </a:rPr>
              <a:t>, </a:t>
            </a:r>
            <a:r>
              <a:rPr b="1" lang="en" sz="1500">
                <a:solidFill>
                  <a:srgbClr val="897157"/>
                </a:solidFill>
                <a:latin typeface="Lato"/>
                <a:ea typeface="Lato"/>
                <a:cs typeface="Lato"/>
                <a:sym typeface="Lato"/>
              </a:rPr>
              <a:t>Booking</a:t>
            </a:r>
            <a:r>
              <a:rPr lang="en" sz="1500">
                <a:solidFill>
                  <a:srgbClr val="897157"/>
                </a:solidFill>
                <a:latin typeface="Lato"/>
                <a:ea typeface="Lato"/>
                <a:cs typeface="Lato"/>
                <a:sym typeface="Lato"/>
              </a:rPr>
              <a:t> and the </a:t>
            </a:r>
            <a:r>
              <a:rPr b="1" lang="en" sz="1500">
                <a:solidFill>
                  <a:srgbClr val="897157"/>
                </a:solidFill>
                <a:latin typeface="Lato"/>
                <a:ea typeface="Lato"/>
                <a:cs typeface="Lato"/>
                <a:sym typeface="Lato"/>
              </a:rPr>
              <a:t>Residency</a:t>
            </a:r>
            <a:r>
              <a:rPr lang="en" sz="1500">
                <a:solidFill>
                  <a:srgbClr val="897157"/>
                </a:solidFill>
                <a:latin typeface="Lato"/>
                <a:ea typeface="Lato"/>
                <a:cs typeface="Lato"/>
                <a:sym typeface="Lato"/>
              </a:rPr>
              <a:t> page</a:t>
            </a:r>
            <a:endParaRPr sz="1500">
              <a:solidFill>
                <a:srgbClr val="897157"/>
              </a:solidFill>
              <a:latin typeface="Lato"/>
              <a:ea typeface="Lato"/>
              <a:cs typeface="Lato"/>
              <a:sym typeface="Lato"/>
            </a:endParaRPr>
          </a:p>
          <a:p>
            <a:pPr indent="-323850" lvl="0" marL="457200" rtl="0" algn="l">
              <a:lnSpc>
                <a:spcPct val="150000"/>
              </a:lnSpc>
              <a:spcBef>
                <a:spcPts val="0"/>
              </a:spcBef>
              <a:spcAft>
                <a:spcPts val="0"/>
              </a:spcAft>
              <a:buClr>
                <a:srgbClr val="897157"/>
              </a:buClr>
              <a:buSzPts val="1500"/>
              <a:buFont typeface="Lato"/>
              <a:buChar char="●"/>
            </a:pPr>
            <a:r>
              <a:rPr lang="en" sz="1500">
                <a:solidFill>
                  <a:srgbClr val="897157"/>
                </a:solidFill>
                <a:latin typeface="Lato"/>
                <a:ea typeface="Lato"/>
                <a:cs typeface="Lato"/>
                <a:sym typeface="Lato"/>
              </a:rPr>
              <a:t>Peerspace clients are the majority of bookings but personal bookings make a higher profit on average</a:t>
            </a:r>
            <a:endParaRPr sz="1500">
              <a:solidFill>
                <a:srgbClr val="897157"/>
              </a:solidFill>
              <a:latin typeface="Lato"/>
              <a:ea typeface="Lato"/>
              <a:cs typeface="Lato"/>
              <a:sym typeface="Lato"/>
            </a:endParaRPr>
          </a:p>
          <a:p>
            <a:pPr indent="-323850" lvl="0" marL="457200" rtl="0" algn="l">
              <a:lnSpc>
                <a:spcPct val="150000"/>
              </a:lnSpc>
              <a:spcBef>
                <a:spcPts val="0"/>
              </a:spcBef>
              <a:spcAft>
                <a:spcPts val="0"/>
              </a:spcAft>
              <a:buClr>
                <a:srgbClr val="897157"/>
              </a:buClr>
              <a:buSzPts val="1500"/>
              <a:buFont typeface="Lato"/>
              <a:buChar char="●"/>
            </a:pPr>
            <a:r>
              <a:rPr lang="en" sz="1500">
                <a:solidFill>
                  <a:srgbClr val="897157"/>
                </a:solidFill>
                <a:latin typeface="Lato"/>
                <a:ea typeface="Lato"/>
                <a:cs typeface="Lato"/>
                <a:sym typeface="Lato"/>
              </a:rPr>
              <a:t>Clients mostly book one or two weeks before the holidays </a:t>
            </a:r>
            <a:endParaRPr sz="1500">
              <a:solidFill>
                <a:srgbClr val="897157"/>
              </a:solidFill>
              <a:latin typeface="Lato"/>
              <a:ea typeface="Lato"/>
              <a:cs typeface="Lato"/>
              <a:sym typeface="Lato"/>
            </a:endParaRPr>
          </a:p>
          <a:p>
            <a:pPr indent="-323850" lvl="0" marL="457200" rtl="0" algn="l">
              <a:lnSpc>
                <a:spcPct val="150000"/>
              </a:lnSpc>
              <a:spcBef>
                <a:spcPts val="0"/>
              </a:spcBef>
              <a:spcAft>
                <a:spcPts val="0"/>
              </a:spcAft>
              <a:buClr>
                <a:srgbClr val="897157"/>
              </a:buClr>
              <a:buSzPts val="1500"/>
              <a:buFont typeface="Lato"/>
              <a:buChar char="●"/>
            </a:pPr>
            <a:r>
              <a:rPr lang="en" sz="1500">
                <a:solidFill>
                  <a:srgbClr val="897157"/>
                </a:solidFill>
                <a:latin typeface="Lato"/>
                <a:ea typeface="Lato"/>
                <a:cs typeface="Lato"/>
                <a:sym typeface="Lato"/>
              </a:rPr>
              <a:t>More than half the time the space is being underutilized</a:t>
            </a:r>
            <a:endParaRPr sz="1500">
              <a:solidFill>
                <a:srgbClr val="897157"/>
              </a:solidFill>
              <a:latin typeface="Lato"/>
              <a:ea typeface="Lato"/>
              <a:cs typeface="Lato"/>
              <a:sym typeface="Lato"/>
            </a:endParaRPr>
          </a:p>
          <a:p>
            <a:pPr indent="-323850" lvl="0" marL="457200" rtl="0" algn="l">
              <a:lnSpc>
                <a:spcPct val="150000"/>
              </a:lnSpc>
              <a:spcBef>
                <a:spcPts val="0"/>
              </a:spcBef>
              <a:spcAft>
                <a:spcPts val="0"/>
              </a:spcAft>
              <a:buClr>
                <a:srgbClr val="897157"/>
              </a:buClr>
              <a:buSzPts val="1500"/>
              <a:buFont typeface="Lato"/>
              <a:buChar char="●"/>
            </a:pPr>
            <a:r>
              <a:rPr lang="en" sz="1500">
                <a:solidFill>
                  <a:srgbClr val="897157"/>
                </a:solidFill>
                <a:latin typeface="Lato"/>
                <a:ea typeface="Lato"/>
                <a:cs typeface="Lato"/>
                <a:sym typeface="Lato"/>
              </a:rPr>
              <a:t>Promotional codes are rarely used and conflict with generated codes for Members</a:t>
            </a:r>
            <a:endParaRPr sz="1500">
              <a:solidFill>
                <a:srgbClr val="897157"/>
              </a:solidFill>
              <a:latin typeface="Lato"/>
              <a:ea typeface="Lato"/>
              <a:cs typeface="Lato"/>
              <a:sym typeface="La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61"/>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 name="Google Shape;535;p61"/>
          <p:cNvGrpSpPr/>
          <p:nvPr/>
        </p:nvGrpSpPr>
        <p:grpSpPr>
          <a:xfrm>
            <a:off x="0" y="1626513"/>
            <a:ext cx="3651600" cy="1890475"/>
            <a:chOff x="0" y="1617325"/>
            <a:chExt cx="3651600" cy="1890475"/>
          </a:xfrm>
        </p:grpSpPr>
        <p:pic>
          <p:nvPicPr>
            <p:cNvPr id="536" name="Google Shape;536;p61"/>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537" name="Google Shape;537;p61"/>
            <p:cNvSpPr txBox="1"/>
            <p:nvPr/>
          </p:nvSpPr>
          <p:spPr>
            <a:xfrm>
              <a:off x="0" y="1617325"/>
              <a:ext cx="36516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200">
                  <a:latin typeface="Lato"/>
                  <a:ea typeface="Lato"/>
                  <a:cs typeface="Lato"/>
                  <a:sym typeface="Lato"/>
                </a:rPr>
                <a:t>Recommendations</a:t>
              </a:r>
              <a:endParaRPr b="1" sz="3200">
                <a:latin typeface="Lato"/>
                <a:ea typeface="Lato"/>
                <a:cs typeface="Lato"/>
                <a:sym typeface="Lato"/>
              </a:endParaRPr>
            </a:p>
          </p:txBody>
        </p:sp>
      </p:grpSp>
      <p:sp>
        <p:nvSpPr>
          <p:cNvPr id="538" name="Google Shape;538;p61"/>
          <p:cNvSpPr txBox="1"/>
          <p:nvPr/>
        </p:nvSpPr>
        <p:spPr>
          <a:xfrm>
            <a:off x="3651600" y="108150"/>
            <a:ext cx="5492400" cy="4927200"/>
          </a:xfrm>
          <a:prstGeom prst="rect">
            <a:avLst/>
          </a:prstGeom>
          <a:noFill/>
          <a:ln>
            <a:noFill/>
          </a:ln>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Develop/Use a system to </a:t>
            </a:r>
            <a:r>
              <a:rPr b="1" lang="en">
                <a:solidFill>
                  <a:srgbClr val="897157"/>
                </a:solidFill>
                <a:latin typeface="Lato"/>
                <a:ea typeface="Lato"/>
                <a:cs typeface="Lato"/>
                <a:sym typeface="Lato"/>
              </a:rPr>
              <a:t>track returning clients</a:t>
            </a:r>
            <a:endParaRPr b="1">
              <a:solidFill>
                <a:srgbClr val="897157"/>
              </a:solidFill>
              <a:latin typeface="Lato"/>
              <a:ea typeface="Lato"/>
              <a:cs typeface="Lato"/>
              <a:sym typeface="Lato"/>
            </a:endParaRPr>
          </a:p>
          <a:p>
            <a:pPr indent="-317500" lvl="1" marL="914400" rtl="0" algn="l">
              <a:lnSpc>
                <a:spcPct val="150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EX: CRM (Customer Relationship Management System)</a:t>
            </a:r>
            <a:endParaRPr>
              <a:solidFill>
                <a:srgbClr val="897157"/>
              </a:solidFill>
              <a:latin typeface="Lato"/>
              <a:ea typeface="Lato"/>
              <a:cs typeface="Lato"/>
              <a:sym typeface="Lato"/>
            </a:endParaRPr>
          </a:p>
          <a:p>
            <a:pPr indent="-317500" lvl="0" marL="457200" rtl="0" algn="l">
              <a:lnSpc>
                <a:spcPct val="150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Create a content calendar and list major holidays at the top of the year</a:t>
            </a:r>
            <a:endParaRPr>
              <a:solidFill>
                <a:srgbClr val="897157"/>
              </a:solidFill>
              <a:latin typeface="Lato"/>
              <a:ea typeface="Lato"/>
              <a:cs typeface="Lato"/>
              <a:sym typeface="Lato"/>
            </a:endParaRPr>
          </a:p>
          <a:p>
            <a:pPr indent="-317500" lvl="0" marL="457200" rtl="0" algn="l">
              <a:lnSpc>
                <a:spcPct val="150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Incorporate</a:t>
            </a:r>
            <a:r>
              <a:rPr b="1" lang="en">
                <a:solidFill>
                  <a:srgbClr val="897157"/>
                </a:solidFill>
                <a:latin typeface="Lato"/>
                <a:ea typeface="Lato"/>
                <a:cs typeface="Lato"/>
                <a:sym typeface="Lato"/>
              </a:rPr>
              <a:t> discounted/deals</a:t>
            </a:r>
            <a:r>
              <a:rPr lang="en">
                <a:solidFill>
                  <a:srgbClr val="897157"/>
                </a:solidFill>
                <a:latin typeface="Lato"/>
                <a:ea typeface="Lato"/>
                <a:cs typeface="Lato"/>
                <a:sym typeface="Lato"/>
              </a:rPr>
              <a:t> </a:t>
            </a:r>
            <a:r>
              <a:rPr b="1" lang="en">
                <a:solidFill>
                  <a:srgbClr val="897157"/>
                </a:solidFill>
                <a:latin typeface="Lato"/>
                <a:ea typeface="Lato"/>
                <a:cs typeface="Lato"/>
                <a:sym typeface="Lato"/>
              </a:rPr>
              <a:t>on</a:t>
            </a:r>
            <a:r>
              <a:rPr lang="en">
                <a:solidFill>
                  <a:srgbClr val="897157"/>
                </a:solidFill>
                <a:latin typeface="Lato"/>
                <a:ea typeface="Lato"/>
                <a:cs typeface="Lato"/>
                <a:sym typeface="Lato"/>
              </a:rPr>
              <a:t> </a:t>
            </a:r>
            <a:r>
              <a:rPr b="1" lang="en">
                <a:solidFill>
                  <a:srgbClr val="897157"/>
                </a:solidFill>
                <a:latin typeface="Lato"/>
                <a:ea typeface="Lato"/>
                <a:cs typeface="Lato"/>
                <a:sym typeface="Lato"/>
              </a:rPr>
              <a:t>weekdays </a:t>
            </a:r>
            <a:endParaRPr>
              <a:solidFill>
                <a:srgbClr val="897157"/>
              </a:solidFill>
              <a:latin typeface="Lato"/>
              <a:ea typeface="Lato"/>
              <a:cs typeface="Lato"/>
              <a:sym typeface="Lato"/>
            </a:endParaRPr>
          </a:p>
          <a:p>
            <a:pPr indent="-317500" lvl="0" marL="457200" rtl="0" algn="l">
              <a:lnSpc>
                <a:spcPct val="150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Post </a:t>
            </a:r>
            <a:r>
              <a:rPr b="1" lang="en">
                <a:solidFill>
                  <a:srgbClr val="897157"/>
                </a:solidFill>
                <a:latin typeface="Lato"/>
                <a:ea typeface="Lato"/>
                <a:cs typeface="Lato"/>
                <a:sym typeface="Lato"/>
              </a:rPr>
              <a:t>promotional deals</a:t>
            </a:r>
            <a:r>
              <a:rPr lang="en">
                <a:solidFill>
                  <a:srgbClr val="897157"/>
                </a:solidFill>
                <a:latin typeface="Lato"/>
                <a:ea typeface="Lato"/>
                <a:cs typeface="Lato"/>
                <a:sym typeface="Lato"/>
              </a:rPr>
              <a:t> on all socials a few weeks in advance</a:t>
            </a:r>
            <a:endParaRPr>
              <a:solidFill>
                <a:srgbClr val="897157"/>
              </a:solidFill>
              <a:latin typeface="Lato"/>
              <a:ea typeface="Lato"/>
              <a:cs typeface="Lato"/>
              <a:sym typeface="Lato"/>
            </a:endParaRPr>
          </a:p>
          <a:p>
            <a:pPr indent="-311150" lvl="0" marL="457200" rtl="0" algn="l">
              <a:lnSpc>
                <a:spcPct val="150000"/>
              </a:lnSpc>
              <a:spcBef>
                <a:spcPts val="0"/>
              </a:spcBef>
              <a:spcAft>
                <a:spcPts val="0"/>
              </a:spcAft>
              <a:buClr>
                <a:srgbClr val="897157"/>
              </a:buClr>
              <a:buSzPts val="1300"/>
              <a:buFont typeface="Lato"/>
              <a:buChar char="●"/>
            </a:pPr>
            <a:r>
              <a:rPr lang="en">
                <a:solidFill>
                  <a:srgbClr val="897157"/>
                </a:solidFill>
                <a:latin typeface="Lato"/>
                <a:ea typeface="Lato"/>
                <a:cs typeface="Lato"/>
                <a:sym typeface="Lato"/>
              </a:rPr>
              <a:t>Invest in </a:t>
            </a:r>
            <a:r>
              <a:rPr b="1" lang="en">
                <a:solidFill>
                  <a:srgbClr val="897157"/>
                </a:solidFill>
                <a:latin typeface="Lato"/>
                <a:ea typeface="Lato"/>
                <a:cs typeface="Lato"/>
                <a:sym typeface="Lato"/>
              </a:rPr>
              <a:t>social media campaigns</a:t>
            </a:r>
            <a:r>
              <a:rPr lang="en">
                <a:solidFill>
                  <a:srgbClr val="897157"/>
                </a:solidFill>
                <a:latin typeface="Lato"/>
                <a:ea typeface="Lato"/>
                <a:cs typeface="Lato"/>
                <a:sym typeface="Lato"/>
              </a:rPr>
              <a:t> (TikTok, Instagram, and Facebook)</a:t>
            </a:r>
            <a:endParaRPr>
              <a:solidFill>
                <a:srgbClr val="897157"/>
              </a:solidFill>
              <a:latin typeface="Lato"/>
              <a:ea typeface="Lato"/>
              <a:cs typeface="Lato"/>
              <a:sym typeface="Lato"/>
            </a:endParaRPr>
          </a:p>
          <a:p>
            <a:pPr indent="-311150" lvl="0" marL="457200" rtl="0" algn="l">
              <a:lnSpc>
                <a:spcPct val="150000"/>
              </a:lnSpc>
              <a:spcBef>
                <a:spcPts val="0"/>
              </a:spcBef>
              <a:spcAft>
                <a:spcPts val="0"/>
              </a:spcAft>
              <a:buClr>
                <a:srgbClr val="897157"/>
              </a:buClr>
              <a:buSzPts val="1300"/>
              <a:buFont typeface="Lato"/>
              <a:buChar char="●"/>
            </a:pPr>
            <a:r>
              <a:rPr b="1" lang="en">
                <a:solidFill>
                  <a:srgbClr val="897157"/>
                </a:solidFill>
                <a:latin typeface="Lato"/>
                <a:ea typeface="Lato"/>
                <a:cs typeface="Lato"/>
                <a:sym typeface="Lato"/>
              </a:rPr>
              <a:t>Partner with local influencers</a:t>
            </a:r>
            <a:r>
              <a:rPr lang="en">
                <a:solidFill>
                  <a:srgbClr val="897157"/>
                </a:solidFill>
                <a:latin typeface="Lato"/>
                <a:ea typeface="Lato"/>
                <a:cs typeface="Lato"/>
                <a:sym typeface="Lato"/>
              </a:rPr>
              <a:t> to advertise the space</a:t>
            </a:r>
            <a:endParaRPr>
              <a:solidFill>
                <a:srgbClr val="897157"/>
              </a:solidFill>
              <a:latin typeface="Lato"/>
              <a:ea typeface="Lato"/>
              <a:cs typeface="Lato"/>
              <a:sym typeface="Lato"/>
            </a:endParaRPr>
          </a:p>
          <a:p>
            <a:pPr indent="-317500" lvl="0" marL="457200" rtl="0" algn="l">
              <a:lnSpc>
                <a:spcPct val="150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Use of hashtags and keywords to </a:t>
            </a:r>
            <a:r>
              <a:rPr b="1" lang="en">
                <a:solidFill>
                  <a:srgbClr val="897157"/>
                </a:solidFill>
                <a:latin typeface="Lato"/>
                <a:ea typeface="Lato"/>
                <a:cs typeface="Lato"/>
                <a:sym typeface="Lato"/>
              </a:rPr>
              <a:t>increase visibility</a:t>
            </a:r>
            <a:r>
              <a:rPr lang="en">
                <a:solidFill>
                  <a:srgbClr val="897157"/>
                </a:solidFill>
                <a:latin typeface="Lato"/>
                <a:ea typeface="Lato"/>
                <a:cs typeface="Lato"/>
                <a:sym typeface="Lato"/>
              </a:rPr>
              <a:t> when sharing content</a:t>
            </a:r>
            <a:endParaRPr>
              <a:solidFill>
                <a:srgbClr val="897157"/>
              </a:solidFill>
              <a:latin typeface="Lato"/>
              <a:ea typeface="Lato"/>
              <a:cs typeface="Lato"/>
              <a:sym typeface="Lato"/>
            </a:endParaRPr>
          </a:p>
          <a:p>
            <a:pPr indent="-317500" lvl="0" marL="457200" rtl="0" algn="l">
              <a:lnSpc>
                <a:spcPct val="150000"/>
              </a:lnSpc>
              <a:spcBef>
                <a:spcPts val="0"/>
              </a:spcBef>
              <a:spcAft>
                <a:spcPts val="0"/>
              </a:spcAft>
              <a:buClr>
                <a:srgbClr val="897157"/>
              </a:buClr>
              <a:buSzPts val="1400"/>
              <a:buFont typeface="Lato"/>
              <a:buChar char="●"/>
            </a:pPr>
            <a:r>
              <a:rPr lang="en">
                <a:solidFill>
                  <a:srgbClr val="897157"/>
                </a:solidFill>
                <a:latin typeface="Lato"/>
                <a:ea typeface="Lato"/>
                <a:cs typeface="Lato"/>
                <a:sym typeface="Lato"/>
              </a:rPr>
              <a:t>Create a subscribe link on main website and send out </a:t>
            </a:r>
            <a:r>
              <a:rPr b="1" lang="en">
                <a:solidFill>
                  <a:srgbClr val="897157"/>
                </a:solidFill>
                <a:latin typeface="Lato"/>
                <a:ea typeface="Lato"/>
                <a:cs typeface="Lato"/>
                <a:sym typeface="Lato"/>
              </a:rPr>
              <a:t>bi-weekly/monthly newsletters with reminders</a:t>
            </a:r>
            <a:r>
              <a:rPr lang="en">
                <a:solidFill>
                  <a:srgbClr val="897157"/>
                </a:solidFill>
                <a:latin typeface="Lato"/>
                <a:ea typeface="Lato"/>
                <a:cs typeface="Lato"/>
                <a:sym typeface="Lato"/>
              </a:rPr>
              <a:t> and creative ideas about photography from Blank Space Studio </a:t>
            </a:r>
            <a:endParaRPr>
              <a:solidFill>
                <a:srgbClr val="897157"/>
              </a:solidFill>
              <a:latin typeface="Lato"/>
              <a:ea typeface="Lato"/>
              <a:cs typeface="Lato"/>
              <a:sym typeface="La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pic>
        <p:nvPicPr>
          <p:cNvPr id="543" name="Google Shape;543;p62"/>
          <p:cNvPicPr preferRelativeResize="0"/>
          <p:nvPr/>
        </p:nvPicPr>
        <p:blipFill>
          <a:blip r:embed="rId3">
            <a:alphaModFix amt="75000"/>
          </a:blip>
          <a:stretch>
            <a:fillRect/>
          </a:stretch>
        </p:blipFill>
        <p:spPr>
          <a:xfrm>
            <a:off x="0" y="0"/>
            <a:ext cx="9144003" cy="5143501"/>
          </a:xfrm>
          <a:prstGeom prst="rect">
            <a:avLst/>
          </a:prstGeom>
          <a:noFill/>
          <a:ln>
            <a:noFill/>
          </a:ln>
        </p:spPr>
      </p:pic>
      <p:sp>
        <p:nvSpPr>
          <p:cNvPr id="544" name="Google Shape;544;p62"/>
          <p:cNvSpPr txBox="1"/>
          <p:nvPr/>
        </p:nvSpPr>
        <p:spPr>
          <a:xfrm>
            <a:off x="2028600" y="1879050"/>
            <a:ext cx="5086800" cy="1385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800">
                <a:latin typeface="Lato"/>
                <a:ea typeface="Lato"/>
                <a:cs typeface="Lato"/>
                <a:sym typeface="Lato"/>
              </a:rPr>
              <a:t>Thank You!</a:t>
            </a:r>
            <a:endParaRPr b="1" sz="4800">
              <a:latin typeface="Lato"/>
              <a:ea typeface="Lato"/>
              <a:cs typeface="Lato"/>
              <a:sym typeface="Lato"/>
            </a:endParaRPr>
          </a:p>
          <a:p>
            <a:pPr indent="0" lvl="0" marL="0" rtl="0" algn="ctr">
              <a:spcBef>
                <a:spcPts val="0"/>
              </a:spcBef>
              <a:spcAft>
                <a:spcPts val="0"/>
              </a:spcAft>
              <a:buNone/>
            </a:pPr>
            <a:r>
              <a:rPr b="1" lang="en" sz="3000">
                <a:latin typeface="Lato"/>
                <a:ea typeface="Lato"/>
                <a:cs typeface="Lato"/>
                <a:sym typeface="Lato"/>
              </a:rPr>
              <a:t>Any Questions?</a:t>
            </a:r>
            <a:endParaRPr b="1" sz="3000">
              <a:latin typeface="Lato"/>
              <a:ea typeface="Lato"/>
              <a:cs typeface="Lato"/>
              <a:sym typeface="Lat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63"/>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63"/>
          <p:cNvGrpSpPr/>
          <p:nvPr/>
        </p:nvGrpSpPr>
        <p:grpSpPr>
          <a:xfrm>
            <a:off x="412888" y="1541700"/>
            <a:ext cx="2825825" cy="1966100"/>
            <a:chOff x="412888" y="1541700"/>
            <a:chExt cx="2825825" cy="1966100"/>
          </a:xfrm>
        </p:grpSpPr>
        <p:pic>
          <p:nvPicPr>
            <p:cNvPr id="551" name="Google Shape;551;p63"/>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552" name="Google Shape;552;p63"/>
            <p:cNvSpPr txBox="1"/>
            <p:nvPr/>
          </p:nvSpPr>
          <p:spPr>
            <a:xfrm>
              <a:off x="615588" y="1541700"/>
              <a:ext cx="2420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Lato"/>
                  <a:ea typeface="Lato"/>
                  <a:cs typeface="Lato"/>
                  <a:sym typeface="Lato"/>
                </a:rPr>
                <a:t>Resources</a:t>
              </a:r>
              <a:endParaRPr b="1" sz="3600">
                <a:latin typeface="Lato"/>
                <a:ea typeface="Lato"/>
                <a:cs typeface="Lato"/>
                <a:sym typeface="Lato"/>
              </a:endParaRPr>
            </a:p>
          </p:txBody>
        </p:sp>
      </p:grpSp>
      <p:sp>
        <p:nvSpPr>
          <p:cNvPr id="553" name="Google Shape;553;p63"/>
          <p:cNvSpPr txBox="1"/>
          <p:nvPr/>
        </p:nvSpPr>
        <p:spPr>
          <a:xfrm>
            <a:off x="3897325" y="902850"/>
            <a:ext cx="5020800" cy="3337800"/>
          </a:xfrm>
          <a:prstGeom prst="rect">
            <a:avLst/>
          </a:prstGeom>
          <a:noFill/>
          <a:ln>
            <a:noFill/>
          </a:ln>
        </p:spPr>
        <p:txBody>
          <a:bodyPr anchorCtr="0" anchor="ctr" bIns="91425" lIns="91425" spcFirstLastPara="1" rIns="91425" wrap="square" tIns="91425">
            <a:noAutofit/>
          </a:bodyPr>
          <a:lstStyle/>
          <a:p>
            <a:pPr indent="-304800" lvl="0" marL="457200" rtl="0" algn="l">
              <a:lnSpc>
                <a:spcPct val="150000"/>
              </a:lnSpc>
              <a:spcBef>
                <a:spcPts val="0"/>
              </a:spcBef>
              <a:spcAft>
                <a:spcPts val="0"/>
              </a:spcAft>
              <a:buClr>
                <a:schemeClr val="dk1"/>
              </a:buClr>
              <a:buSzPts val="1200"/>
              <a:buFont typeface="Lato"/>
              <a:buChar char="●"/>
            </a:pPr>
            <a:r>
              <a:rPr lang="en" sz="1200" u="sng">
                <a:solidFill>
                  <a:schemeClr val="dk1"/>
                </a:solidFill>
                <a:latin typeface="Lato"/>
                <a:ea typeface="Lato"/>
                <a:cs typeface="Lato"/>
                <a:sym typeface="Lato"/>
                <a:hlinkClick r:id="rId4">
                  <a:extLst>
                    <a:ext uri="{A12FA001-AC4F-418D-AE19-62706E023703}">
                      <ahyp:hlinkClr val="tx"/>
                    </a:ext>
                  </a:extLst>
                </a:hlinkClick>
              </a:rPr>
              <a:t>https://www.similarweb.com/website/superbstudio.co/#overview</a:t>
            </a:r>
            <a:r>
              <a:rPr lang="en" sz="1200">
                <a:solidFill>
                  <a:schemeClr val="dk1"/>
                </a:solidFill>
                <a:latin typeface="Lato"/>
                <a:ea typeface="Lato"/>
                <a:cs typeface="Lato"/>
                <a:sym typeface="Lato"/>
              </a:rPr>
              <a:t> </a:t>
            </a:r>
            <a:endParaRPr sz="1200">
              <a:solidFill>
                <a:schemeClr val="dk1"/>
              </a:solidFill>
              <a:latin typeface="Lato"/>
              <a:ea typeface="Lato"/>
              <a:cs typeface="Lato"/>
              <a:sym typeface="Lato"/>
            </a:endParaRPr>
          </a:p>
          <a:p>
            <a:pPr indent="-304800" lvl="0" marL="457200" rtl="0" algn="l">
              <a:lnSpc>
                <a:spcPct val="150000"/>
              </a:lnSpc>
              <a:spcBef>
                <a:spcPts val="0"/>
              </a:spcBef>
              <a:spcAft>
                <a:spcPts val="0"/>
              </a:spcAft>
              <a:buClr>
                <a:schemeClr val="dk1"/>
              </a:buClr>
              <a:buSzPts val="1200"/>
              <a:buFont typeface="Lato"/>
              <a:buChar char="●"/>
            </a:pPr>
            <a:r>
              <a:rPr lang="en" sz="1200" u="sng">
                <a:solidFill>
                  <a:schemeClr val="dk1"/>
                </a:solidFill>
                <a:latin typeface="Lato"/>
                <a:ea typeface="Lato"/>
                <a:cs typeface="Lato"/>
                <a:sym typeface="Lato"/>
                <a:hlinkClick r:id="rId5">
                  <a:extLst>
                    <a:ext uri="{A12FA001-AC4F-418D-AE19-62706E023703}">
                      <ahyp:hlinkClr val="tx"/>
                    </a:ext>
                  </a:extLst>
                </a:hlinkClick>
              </a:rPr>
              <a:t>https://www.similarweb.com/website/themontrosestudios.co/</a:t>
            </a:r>
            <a:r>
              <a:rPr lang="en" sz="1200">
                <a:solidFill>
                  <a:schemeClr val="dk1"/>
                </a:solidFill>
                <a:latin typeface="Lato"/>
                <a:ea typeface="Lato"/>
                <a:cs typeface="Lato"/>
                <a:sym typeface="Lato"/>
              </a:rPr>
              <a:t> </a:t>
            </a:r>
            <a:endParaRPr sz="1200">
              <a:solidFill>
                <a:schemeClr val="dk1"/>
              </a:solidFill>
              <a:latin typeface="Lato"/>
              <a:ea typeface="Lato"/>
              <a:cs typeface="Lato"/>
              <a:sym typeface="Lato"/>
            </a:endParaRPr>
          </a:p>
          <a:p>
            <a:pPr indent="-304800" lvl="0" marL="457200" rtl="0" algn="l">
              <a:lnSpc>
                <a:spcPct val="150000"/>
              </a:lnSpc>
              <a:spcBef>
                <a:spcPts val="0"/>
              </a:spcBef>
              <a:spcAft>
                <a:spcPts val="0"/>
              </a:spcAft>
              <a:buClr>
                <a:schemeClr val="dk1"/>
              </a:buClr>
              <a:buSzPts val="1200"/>
              <a:buFont typeface="Lato"/>
              <a:buChar char="●"/>
            </a:pPr>
            <a:r>
              <a:rPr lang="en" sz="1200" u="sng">
                <a:solidFill>
                  <a:schemeClr val="dk1"/>
                </a:solidFill>
                <a:latin typeface="Lato"/>
                <a:ea typeface="Lato"/>
                <a:cs typeface="Lato"/>
                <a:sym typeface="Lato"/>
                <a:hlinkClick r:id="rId6">
                  <a:extLst>
                    <a:ext uri="{A12FA001-AC4F-418D-AE19-62706E023703}">
                      <ahyp:hlinkClr val="tx"/>
                    </a:ext>
                  </a:extLst>
                </a:hlinkClick>
              </a:rPr>
              <a:t>https://www.semrush.com/analytics/organic/overview/?db=us&amp;q=blankspacestudiotx.com&amp;searchType=domain&amp;date=20230603</a:t>
            </a:r>
            <a:endParaRPr sz="1200">
              <a:solidFill>
                <a:schemeClr val="dk1"/>
              </a:solidFill>
              <a:latin typeface="Lato"/>
              <a:ea typeface="Lato"/>
              <a:cs typeface="Lato"/>
              <a:sym typeface="Lato"/>
            </a:endParaRPr>
          </a:p>
          <a:p>
            <a:pPr indent="-304800" lvl="0" marL="457200" rtl="0" algn="l">
              <a:lnSpc>
                <a:spcPct val="150000"/>
              </a:lnSpc>
              <a:spcBef>
                <a:spcPts val="0"/>
              </a:spcBef>
              <a:spcAft>
                <a:spcPts val="0"/>
              </a:spcAft>
              <a:buClr>
                <a:schemeClr val="dk1"/>
              </a:buClr>
              <a:buSzPts val="1200"/>
              <a:buFont typeface="Lato"/>
              <a:buChar char="●"/>
            </a:pPr>
            <a:r>
              <a:rPr lang="en" sz="1200" u="sng">
                <a:solidFill>
                  <a:schemeClr val="dk1"/>
                </a:solidFill>
                <a:latin typeface="Lato"/>
                <a:ea typeface="Lato"/>
                <a:cs typeface="Lato"/>
                <a:sym typeface="Lato"/>
                <a:hlinkClick r:id="rId7">
                  <a:extLst>
                    <a:ext uri="{A12FA001-AC4F-418D-AE19-62706E023703}">
                      <ahyp:hlinkClr val="tx"/>
                    </a:ext>
                  </a:extLst>
                </a:hlinkClick>
              </a:rPr>
              <a:t>https://www.mtu.edu/accessibility/training/images/</a:t>
            </a:r>
            <a:r>
              <a:rPr lang="en" sz="1200">
                <a:solidFill>
                  <a:schemeClr val="dk1"/>
                </a:solidFill>
                <a:latin typeface="Lato"/>
                <a:ea typeface="Lato"/>
                <a:cs typeface="Lato"/>
                <a:sym typeface="Lato"/>
              </a:rPr>
              <a:t> </a:t>
            </a:r>
            <a:endParaRPr sz="1200">
              <a:solidFill>
                <a:schemeClr val="dk1"/>
              </a:solidFill>
              <a:latin typeface="Lato"/>
              <a:ea typeface="Lato"/>
              <a:cs typeface="Lato"/>
              <a:sym typeface="Lato"/>
            </a:endParaRPr>
          </a:p>
          <a:p>
            <a:pPr indent="-304800" lvl="0" marL="457200" rtl="0" algn="l">
              <a:lnSpc>
                <a:spcPct val="150000"/>
              </a:lnSpc>
              <a:spcBef>
                <a:spcPts val="0"/>
              </a:spcBef>
              <a:spcAft>
                <a:spcPts val="0"/>
              </a:spcAft>
              <a:buClr>
                <a:schemeClr val="dk1"/>
              </a:buClr>
              <a:buSzPts val="1200"/>
              <a:buFont typeface="Lato"/>
              <a:buChar char="●"/>
            </a:pPr>
            <a:r>
              <a:rPr lang="en" sz="1200" u="sng">
                <a:solidFill>
                  <a:schemeClr val="dk1"/>
                </a:solidFill>
                <a:latin typeface="Lato"/>
                <a:ea typeface="Lato"/>
                <a:cs typeface="Lato"/>
                <a:sym typeface="Lato"/>
                <a:hlinkClick r:id="rId8">
                  <a:extLst>
                    <a:ext uri="{A12FA001-AC4F-418D-AE19-62706E023703}">
                      <ahyp:hlinkClr val="tx"/>
                    </a:ext>
                  </a:extLst>
                </a:hlinkClick>
              </a:rPr>
              <a:t>https://www.statista.com/statistics/1095186/tiktok-us-users-age/</a:t>
            </a:r>
            <a:r>
              <a:rPr lang="en" sz="1200">
                <a:solidFill>
                  <a:schemeClr val="dk1"/>
                </a:solidFill>
                <a:latin typeface="Lato"/>
                <a:ea typeface="Lato"/>
                <a:cs typeface="Lato"/>
                <a:sym typeface="Lato"/>
              </a:rPr>
              <a:t> </a:t>
            </a:r>
            <a:endParaRPr sz="1200">
              <a:solidFill>
                <a:schemeClr val="dk1"/>
              </a:solidFill>
              <a:latin typeface="Lato"/>
              <a:ea typeface="Lato"/>
              <a:cs typeface="Lato"/>
              <a:sym typeface="Lato"/>
            </a:endParaRPr>
          </a:p>
          <a:p>
            <a:pPr indent="-304800" lvl="0" marL="457200" rtl="0" algn="l">
              <a:lnSpc>
                <a:spcPct val="150000"/>
              </a:lnSpc>
              <a:spcBef>
                <a:spcPts val="0"/>
              </a:spcBef>
              <a:spcAft>
                <a:spcPts val="0"/>
              </a:spcAft>
              <a:buClr>
                <a:schemeClr val="dk1"/>
              </a:buClr>
              <a:buSzPts val="1200"/>
              <a:buFont typeface="Lato"/>
              <a:buChar char="●"/>
            </a:pPr>
            <a:r>
              <a:rPr lang="en" sz="1200" u="sng">
                <a:solidFill>
                  <a:schemeClr val="dk1"/>
                </a:solidFill>
                <a:latin typeface="Lato"/>
                <a:ea typeface="Lato"/>
                <a:cs typeface="Lato"/>
                <a:sym typeface="Lato"/>
                <a:hlinkClick r:id="rId9">
                  <a:extLst>
                    <a:ext uri="{A12FA001-AC4F-418D-AE19-62706E023703}">
                      <ahyp:hlinkClr val="tx"/>
                    </a:ext>
                  </a:extLst>
                </a:hlinkClick>
              </a:rPr>
              <a:t>https://www.semrush.com/blog/what-is-seo/</a:t>
            </a:r>
            <a:r>
              <a:rPr lang="en" sz="1200">
                <a:solidFill>
                  <a:schemeClr val="dk1"/>
                </a:solidFill>
                <a:latin typeface="Lato"/>
                <a:ea typeface="Lato"/>
                <a:cs typeface="Lato"/>
                <a:sym typeface="Lato"/>
              </a:rPr>
              <a:t> </a:t>
            </a:r>
            <a:endParaRPr sz="1200">
              <a:solidFill>
                <a:schemeClr val="dk1"/>
              </a:solidFill>
              <a:latin typeface="Lato"/>
              <a:ea typeface="Lato"/>
              <a:cs typeface="Lato"/>
              <a:sym typeface="Lato"/>
            </a:endParaRPr>
          </a:p>
          <a:p>
            <a:pPr indent="-304800" lvl="0" marL="457200" rtl="0" algn="l">
              <a:lnSpc>
                <a:spcPct val="150000"/>
              </a:lnSpc>
              <a:spcBef>
                <a:spcPts val="0"/>
              </a:spcBef>
              <a:spcAft>
                <a:spcPts val="0"/>
              </a:spcAft>
              <a:buClr>
                <a:schemeClr val="dk1"/>
              </a:buClr>
              <a:buSzPts val="1200"/>
              <a:buFont typeface="Lato"/>
              <a:buChar char="●"/>
            </a:pPr>
            <a:r>
              <a:rPr lang="en" sz="1200" u="sng">
                <a:solidFill>
                  <a:schemeClr val="dk1"/>
                </a:solidFill>
                <a:latin typeface="Lato"/>
                <a:ea typeface="Lato"/>
                <a:cs typeface="Lato"/>
                <a:sym typeface="Lato"/>
                <a:hlinkClick r:id="rId10">
                  <a:extLst>
                    <a:ext uri="{A12FA001-AC4F-418D-AE19-62706E023703}">
                      <ahyp:hlinkClr val="tx"/>
                    </a:ext>
                  </a:extLst>
                </a:hlinkClick>
              </a:rPr>
              <a:t>https://www.investopedia.com/articles/personal-finance/051815/pros-cons-using-coupons-your-business.asp</a:t>
            </a:r>
            <a:r>
              <a:rPr lang="en" sz="1200" u="sng">
                <a:solidFill>
                  <a:schemeClr val="dk1"/>
                </a:solidFill>
                <a:latin typeface="Lato"/>
                <a:ea typeface="Lato"/>
                <a:cs typeface="Lato"/>
                <a:sym typeface="Lato"/>
              </a:rPr>
              <a:t> </a:t>
            </a:r>
            <a:endParaRPr sz="1200">
              <a:solidFill>
                <a:schemeClr val="dk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p:nvPr/>
        </p:nvSpPr>
        <p:spPr>
          <a:xfrm>
            <a:off x="0" y="0"/>
            <a:ext cx="3651600" cy="5143500"/>
          </a:xfrm>
          <a:prstGeom prst="rect">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 name="Google Shape;118;p22"/>
          <p:cNvGrpSpPr/>
          <p:nvPr/>
        </p:nvGrpSpPr>
        <p:grpSpPr>
          <a:xfrm>
            <a:off x="412888" y="1541700"/>
            <a:ext cx="2825825" cy="1966100"/>
            <a:chOff x="412888" y="1541700"/>
            <a:chExt cx="2825825" cy="1966100"/>
          </a:xfrm>
        </p:grpSpPr>
        <p:pic>
          <p:nvPicPr>
            <p:cNvPr id="119" name="Google Shape;119;p22"/>
            <p:cNvPicPr preferRelativeResize="0"/>
            <p:nvPr/>
          </p:nvPicPr>
          <p:blipFill>
            <a:blip r:embed="rId3">
              <a:alphaModFix/>
            </a:blip>
            <a:stretch>
              <a:fillRect/>
            </a:stretch>
          </p:blipFill>
          <p:spPr>
            <a:xfrm>
              <a:off x="412888" y="2094875"/>
              <a:ext cx="2825825" cy="1412925"/>
            </a:xfrm>
            <a:prstGeom prst="rect">
              <a:avLst/>
            </a:prstGeom>
            <a:noFill/>
            <a:ln>
              <a:noFill/>
            </a:ln>
          </p:spPr>
        </p:pic>
        <p:sp>
          <p:nvSpPr>
            <p:cNvPr id="120" name="Google Shape;120;p22"/>
            <p:cNvSpPr txBox="1"/>
            <p:nvPr/>
          </p:nvSpPr>
          <p:spPr>
            <a:xfrm>
              <a:off x="615588" y="1541700"/>
              <a:ext cx="2420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Lato"/>
                  <a:ea typeface="Lato"/>
                  <a:cs typeface="Lato"/>
                  <a:sym typeface="Lato"/>
                </a:rPr>
                <a:t>Data</a:t>
              </a:r>
              <a:endParaRPr b="1" sz="3600">
                <a:latin typeface="Lato"/>
                <a:ea typeface="Lato"/>
                <a:cs typeface="Lato"/>
                <a:sym typeface="Lato"/>
              </a:endParaRPr>
            </a:p>
          </p:txBody>
        </p:sp>
      </p:grpSp>
      <p:sp>
        <p:nvSpPr>
          <p:cNvPr id="121" name="Google Shape;121;p22"/>
          <p:cNvSpPr txBox="1"/>
          <p:nvPr/>
        </p:nvSpPr>
        <p:spPr>
          <a:xfrm>
            <a:off x="3897325" y="902850"/>
            <a:ext cx="5020800" cy="3337800"/>
          </a:xfrm>
          <a:prstGeom prst="rect">
            <a:avLst/>
          </a:prstGeom>
          <a:noFill/>
          <a:ln>
            <a:noFill/>
          </a:ln>
        </p:spPr>
        <p:txBody>
          <a:bodyPr anchorCtr="0" anchor="ctr" bIns="91425" lIns="91425" spcFirstLastPara="1" rIns="91425" wrap="square" tIns="91425">
            <a:noAutofit/>
          </a:bodyPr>
          <a:lstStyle/>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Meta Analytics:</a:t>
            </a:r>
            <a:endParaRPr sz="1800">
              <a:solidFill>
                <a:srgbClr val="897157"/>
              </a:solidFill>
              <a:latin typeface="Lato"/>
              <a:ea typeface="Lato"/>
              <a:cs typeface="Lato"/>
              <a:sym typeface="Lato"/>
            </a:endParaRPr>
          </a:p>
          <a:p>
            <a:pPr indent="-330200" lvl="1" marL="914400" rtl="0" algn="l">
              <a:lnSpc>
                <a:spcPct val="150000"/>
              </a:lnSpc>
              <a:spcBef>
                <a:spcPts val="0"/>
              </a:spcBef>
              <a:spcAft>
                <a:spcPts val="0"/>
              </a:spcAft>
              <a:buClr>
                <a:srgbClr val="897157"/>
              </a:buClr>
              <a:buSzPts val="1600"/>
              <a:buFont typeface="Lato"/>
              <a:buChar char="○"/>
            </a:pPr>
            <a:r>
              <a:rPr lang="en" sz="1600">
                <a:solidFill>
                  <a:srgbClr val="897157"/>
                </a:solidFill>
                <a:latin typeface="Lato"/>
                <a:ea typeface="Lato"/>
                <a:cs typeface="Lato"/>
                <a:sym typeface="Lato"/>
              </a:rPr>
              <a:t>Facebook</a:t>
            </a:r>
            <a:endParaRPr sz="1600">
              <a:solidFill>
                <a:srgbClr val="897157"/>
              </a:solidFill>
              <a:latin typeface="Lato"/>
              <a:ea typeface="Lato"/>
              <a:cs typeface="Lato"/>
              <a:sym typeface="Lato"/>
            </a:endParaRPr>
          </a:p>
          <a:p>
            <a:pPr indent="-330200" lvl="1" marL="914400" rtl="0" algn="l">
              <a:lnSpc>
                <a:spcPct val="150000"/>
              </a:lnSpc>
              <a:spcBef>
                <a:spcPts val="0"/>
              </a:spcBef>
              <a:spcAft>
                <a:spcPts val="0"/>
              </a:spcAft>
              <a:buClr>
                <a:srgbClr val="897157"/>
              </a:buClr>
              <a:buSzPts val="1600"/>
              <a:buFont typeface="Lato"/>
              <a:buChar char="○"/>
            </a:pPr>
            <a:r>
              <a:rPr lang="en" sz="1600">
                <a:solidFill>
                  <a:srgbClr val="897157"/>
                </a:solidFill>
                <a:latin typeface="Lato"/>
                <a:ea typeface="Lato"/>
                <a:cs typeface="Lato"/>
                <a:sym typeface="Lato"/>
              </a:rPr>
              <a:t>Instagram</a:t>
            </a:r>
            <a:endParaRPr sz="16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Squarespace</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Peerspace</a:t>
            </a:r>
            <a:endParaRPr sz="1800">
              <a:solidFill>
                <a:srgbClr val="897157"/>
              </a:solidFill>
              <a:latin typeface="Lato"/>
              <a:ea typeface="Lato"/>
              <a:cs typeface="Lato"/>
              <a:sym typeface="Lato"/>
            </a:endParaRPr>
          </a:p>
          <a:p>
            <a:pPr indent="-342900" lvl="0" marL="457200" rtl="0" algn="l">
              <a:lnSpc>
                <a:spcPct val="150000"/>
              </a:lnSpc>
              <a:spcBef>
                <a:spcPts val="0"/>
              </a:spcBef>
              <a:spcAft>
                <a:spcPts val="0"/>
              </a:spcAft>
              <a:buClr>
                <a:srgbClr val="897157"/>
              </a:buClr>
              <a:buSzPts val="1800"/>
              <a:buFont typeface="Lato"/>
              <a:buChar char="●"/>
            </a:pPr>
            <a:r>
              <a:rPr lang="en" sz="1800">
                <a:solidFill>
                  <a:srgbClr val="897157"/>
                </a:solidFill>
                <a:latin typeface="Lato"/>
                <a:ea typeface="Lato"/>
                <a:cs typeface="Lato"/>
                <a:sym typeface="Lato"/>
              </a:rPr>
              <a:t>Personal log of studio usage</a:t>
            </a:r>
            <a:endParaRPr sz="1800">
              <a:solidFill>
                <a:srgbClr val="897157"/>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3"/>
          <p:cNvPicPr preferRelativeResize="0"/>
          <p:nvPr/>
        </p:nvPicPr>
        <p:blipFill>
          <a:blip r:embed="rId3">
            <a:alphaModFix amt="75000"/>
          </a:blip>
          <a:stretch>
            <a:fillRect/>
          </a:stretch>
        </p:blipFill>
        <p:spPr>
          <a:xfrm>
            <a:off x="0" y="0"/>
            <a:ext cx="9144003" cy="5143501"/>
          </a:xfrm>
          <a:prstGeom prst="rect">
            <a:avLst/>
          </a:prstGeom>
          <a:noFill/>
          <a:ln>
            <a:noFill/>
          </a:ln>
        </p:spPr>
      </p:pic>
      <p:sp>
        <p:nvSpPr>
          <p:cNvPr id="127" name="Google Shape;127;p23"/>
          <p:cNvSpPr txBox="1"/>
          <p:nvPr/>
        </p:nvSpPr>
        <p:spPr>
          <a:xfrm>
            <a:off x="2028600" y="2110050"/>
            <a:ext cx="50868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800">
                <a:latin typeface="Lato"/>
                <a:ea typeface="Lato"/>
                <a:cs typeface="Lato"/>
                <a:sym typeface="Lato"/>
              </a:rPr>
              <a:t>Analysis</a:t>
            </a:r>
            <a:endParaRPr b="1" sz="48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24"/>
          <p:cNvPicPr preferRelativeResize="0"/>
          <p:nvPr/>
        </p:nvPicPr>
        <p:blipFill>
          <a:blip r:embed="rId3">
            <a:alphaModFix/>
          </a:blip>
          <a:stretch>
            <a:fillRect/>
          </a:stretch>
        </p:blipFill>
        <p:spPr>
          <a:xfrm>
            <a:off x="0" y="0"/>
            <a:ext cx="9144001" cy="5143501"/>
          </a:xfrm>
          <a:prstGeom prst="rect">
            <a:avLst/>
          </a:prstGeom>
          <a:noFill/>
          <a:ln>
            <a:noFill/>
          </a:ln>
        </p:spPr>
      </p:pic>
      <p:sp>
        <p:nvSpPr>
          <p:cNvPr id="133" name="Google Shape;133;p24"/>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Top States by Visits</a:t>
            </a:r>
            <a:endParaRPr b="1" sz="3600">
              <a:latin typeface="Caveat"/>
              <a:ea typeface="Caveat"/>
              <a:cs typeface="Caveat"/>
              <a:sym typeface="Caveat"/>
            </a:endParaRPr>
          </a:p>
        </p:txBody>
      </p:sp>
      <p:sp>
        <p:nvSpPr>
          <p:cNvPr id="134" name="Google Shape;134;p24"/>
          <p:cNvSpPr txBox="1"/>
          <p:nvPr/>
        </p:nvSpPr>
        <p:spPr>
          <a:xfrm>
            <a:off x="6517375" y="491050"/>
            <a:ext cx="22017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b="1" lang="en" sz="1200">
                <a:solidFill>
                  <a:srgbClr val="897157"/>
                </a:solidFill>
                <a:latin typeface="Lato"/>
                <a:ea typeface="Lato"/>
                <a:cs typeface="Lato"/>
                <a:sym typeface="Lato"/>
              </a:rPr>
              <a:t>Texas</a:t>
            </a:r>
            <a:r>
              <a:rPr lang="en" sz="1200">
                <a:solidFill>
                  <a:srgbClr val="897157"/>
                </a:solidFill>
                <a:latin typeface="Lato"/>
                <a:ea typeface="Lato"/>
                <a:cs typeface="Lato"/>
                <a:sym typeface="Lato"/>
              </a:rPr>
              <a:t> brings in the most visitors</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b="1" lang="en" sz="1200">
                <a:solidFill>
                  <a:srgbClr val="897157"/>
                </a:solidFill>
                <a:latin typeface="Lato"/>
                <a:ea typeface="Lato"/>
                <a:cs typeface="Lato"/>
                <a:sym typeface="Lato"/>
              </a:rPr>
              <a:t>Virginia</a:t>
            </a:r>
            <a:r>
              <a:rPr lang="en" sz="1200">
                <a:solidFill>
                  <a:srgbClr val="897157"/>
                </a:solidFill>
                <a:latin typeface="Lato"/>
                <a:ea typeface="Lato"/>
                <a:cs typeface="Lato"/>
                <a:sym typeface="Lato"/>
              </a:rPr>
              <a:t> have the second highest visitors</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b="1" lang="en" sz="1200">
                <a:solidFill>
                  <a:srgbClr val="897157"/>
                </a:solidFill>
                <a:latin typeface="Lato"/>
                <a:ea typeface="Lato"/>
                <a:cs typeface="Lato"/>
                <a:sym typeface="Lato"/>
              </a:rPr>
              <a:t>New York</a:t>
            </a:r>
            <a:r>
              <a:rPr lang="en" sz="1200">
                <a:solidFill>
                  <a:srgbClr val="897157"/>
                </a:solidFill>
                <a:latin typeface="Lato"/>
                <a:ea typeface="Lato"/>
                <a:cs typeface="Lato"/>
                <a:sym typeface="Lato"/>
              </a:rPr>
              <a:t> have the third highest visitors </a:t>
            </a:r>
            <a:endParaRPr b="1" sz="1200">
              <a:solidFill>
                <a:srgbClr val="897157"/>
              </a:solidFill>
              <a:highlight>
                <a:srgbClr val="FFFF00"/>
              </a:highlight>
              <a:latin typeface="Lato"/>
              <a:ea typeface="Lato"/>
              <a:cs typeface="Lato"/>
              <a:sym typeface="Lato"/>
            </a:endParaRPr>
          </a:p>
        </p:txBody>
      </p:sp>
      <p:grpSp>
        <p:nvGrpSpPr>
          <p:cNvPr id="135" name="Google Shape;135;p24"/>
          <p:cNvGrpSpPr/>
          <p:nvPr/>
        </p:nvGrpSpPr>
        <p:grpSpPr>
          <a:xfrm>
            <a:off x="137375" y="4707350"/>
            <a:ext cx="2419575" cy="338700"/>
            <a:chOff x="45825" y="4848825"/>
            <a:chExt cx="2419575" cy="338700"/>
          </a:xfrm>
        </p:grpSpPr>
        <p:sp>
          <p:nvSpPr>
            <p:cNvPr id="136" name="Google Shape;136;p24"/>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137" name="Google Shape;137;p24"/>
            <p:cNvPicPr preferRelativeResize="0"/>
            <p:nvPr/>
          </p:nvPicPr>
          <p:blipFill>
            <a:blip r:embed="rId4">
              <a:alphaModFix/>
            </a:blip>
            <a:stretch>
              <a:fillRect/>
            </a:stretch>
          </p:blipFill>
          <p:spPr>
            <a:xfrm>
              <a:off x="45825" y="4923825"/>
              <a:ext cx="217175" cy="175650"/>
            </a:xfrm>
            <a:prstGeom prst="rect">
              <a:avLst/>
            </a:prstGeom>
            <a:noFill/>
            <a:ln>
              <a:noFill/>
            </a:ln>
          </p:spPr>
        </p:pic>
      </p:grpSp>
      <p:pic>
        <p:nvPicPr>
          <p:cNvPr id="138" name="Google Shape;138;p24"/>
          <p:cNvPicPr preferRelativeResize="0"/>
          <p:nvPr/>
        </p:nvPicPr>
        <p:blipFill>
          <a:blip r:embed="rId5">
            <a:alphaModFix/>
          </a:blip>
          <a:stretch>
            <a:fillRect/>
          </a:stretch>
        </p:blipFill>
        <p:spPr>
          <a:xfrm>
            <a:off x="389675" y="491050"/>
            <a:ext cx="6127698" cy="36966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5"/>
          <p:cNvPicPr preferRelativeResize="0"/>
          <p:nvPr/>
        </p:nvPicPr>
        <p:blipFill>
          <a:blip r:embed="rId3">
            <a:alphaModFix/>
          </a:blip>
          <a:stretch>
            <a:fillRect/>
          </a:stretch>
        </p:blipFill>
        <p:spPr>
          <a:xfrm>
            <a:off x="0" y="0"/>
            <a:ext cx="9144001" cy="5143501"/>
          </a:xfrm>
          <a:prstGeom prst="rect">
            <a:avLst/>
          </a:prstGeom>
          <a:noFill/>
          <a:ln>
            <a:noFill/>
          </a:ln>
        </p:spPr>
      </p:pic>
      <p:pic>
        <p:nvPicPr>
          <p:cNvPr id="144" name="Google Shape;144;p25"/>
          <p:cNvPicPr preferRelativeResize="0"/>
          <p:nvPr/>
        </p:nvPicPr>
        <p:blipFill rotWithShape="1">
          <a:blip r:embed="rId4">
            <a:alphaModFix/>
          </a:blip>
          <a:srcRect b="870" l="475" r="475" t="1310"/>
          <a:stretch/>
        </p:blipFill>
        <p:spPr>
          <a:xfrm>
            <a:off x="413150" y="517550"/>
            <a:ext cx="6492150" cy="3643601"/>
          </a:xfrm>
          <a:prstGeom prst="rect">
            <a:avLst/>
          </a:prstGeom>
          <a:noFill/>
          <a:ln>
            <a:noFill/>
          </a:ln>
        </p:spPr>
      </p:pic>
      <p:sp>
        <p:nvSpPr>
          <p:cNvPr id="145" name="Google Shape;145;p25"/>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Visitors by Location</a:t>
            </a:r>
            <a:endParaRPr b="1" sz="3600">
              <a:latin typeface="Caveat"/>
              <a:ea typeface="Caveat"/>
              <a:cs typeface="Caveat"/>
              <a:sym typeface="Caveat"/>
            </a:endParaRPr>
          </a:p>
        </p:txBody>
      </p:sp>
      <p:sp>
        <p:nvSpPr>
          <p:cNvPr id="146" name="Google Shape;146;p25"/>
          <p:cNvSpPr txBox="1"/>
          <p:nvPr/>
        </p:nvSpPr>
        <p:spPr>
          <a:xfrm>
            <a:off x="6905300" y="491050"/>
            <a:ext cx="1813800" cy="369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b="1" lang="en" sz="1200">
                <a:solidFill>
                  <a:srgbClr val="897157"/>
                </a:solidFill>
                <a:latin typeface="Lato"/>
                <a:ea typeface="Lato"/>
                <a:cs typeface="Lato"/>
                <a:sym typeface="Lato"/>
              </a:rPr>
              <a:t>Houston</a:t>
            </a:r>
            <a:r>
              <a:rPr lang="en" sz="1200">
                <a:solidFill>
                  <a:srgbClr val="897157"/>
                </a:solidFill>
                <a:latin typeface="Lato"/>
                <a:ea typeface="Lato"/>
                <a:cs typeface="Lato"/>
                <a:sym typeface="Lato"/>
              </a:rPr>
              <a:t> brings in the most website visitors</a:t>
            </a:r>
            <a:endParaRPr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Nearby cities close to the studio also bring in visits</a:t>
            </a:r>
            <a:endParaRPr sz="1200">
              <a:solidFill>
                <a:srgbClr val="897157"/>
              </a:solidFill>
              <a:latin typeface="Lato"/>
              <a:ea typeface="Lato"/>
              <a:cs typeface="Lato"/>
              <a:sym typeface="Lato"/>
            </a:endParaRPr>
          </a:p>
        </p:txBody>
      </p:sp>
      <p:grpSp>
        <p:nvGrpSpPr>
          <p:cNvPr id="147" name="Google Shape;147;p25"/>
          <p:cNvGrpSpPr/>
          <p:nvPr/>
        </p:nvGrpSpPr>
        <p:grpSpPr>
          <a:xfrm>
            <a:off x="137375" y="4707350"/>
            <a:ext cx="2419575" cy="338700"/>
            <a:chOff x="45825" y="4848825"/>
            <a:chExt cx="2419575" cy="338700"/>
          </a:xfrm>
        </p:grpSpPr>
        <p:sp>
          <p:nvSpPr>
            <p:cNvPr id="148" name="Google Shape;148;p25"/>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149" name="Google Shape;149;p25"/>
            <p:cNvPicPr preferRelativeResize="0"/>
            <p:nvPr/>
          </p:nvPicPr>
          <p:blipFill>
            <a:blip r:embed="rId5">
              <a:alphaModFix/>
            </a:blip>
            <a:stretch>
              <a:fillRect/>
            </a:stretch>
          </p:blipFill>
          <p:spPr>
            <a:xfrm>
              <a:off x="45825" y="4923825"/>
              <a:ext cx="217175" cy="175650"/>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6"/>
          <p:cNvPicPr preferRelativeResize="0"/>
          <p:nvPr/>
        </p:nvPicPr>
        <p:blipFill>
          <a:blip r:embed="rId3">
            <a:alphaModFix/>
          </a:blip>
          <a:stretch>
            <a:fillRect/>
          </a:stretch>
        </p:blipFill>
        <p:spPr>
          <a:xfrm>
            <a:off x="0" y="0"/>
            <a:ext cx="9144001" cy="5143501"/>
          </a:xfrm>
          <a:prstGeom prst="rect">
            <a:avLst/>
          </a:prstGeom>
          <a:noFill/>
          <a:ln>
            <a:noFill/>
          </a:ln>
        </p:spPr>
      </p:pic>
      <p:pic>
        <p:nvPicPr>
          <p:cNvPr id="155" name="Google Shape;155;p26"/>
          <p:cNvPicPr preferRelativeResize="0"/>
          <p:nvPr/>
        </p:nvPicPr>
        <p:blipFill rotWithShape="1">
          <a:blip r:embed="rId4">
            <a:alphaModFix/>
          </a:blip>
          <a:srcRect b="1229" l="0" r="0" t="1229"/>
          <a:stretch/>
        </p:blipFill>
        <p:spPr>
          <a:xfrm>
            <a:off x="424875" y="511700"/>
            <a:ext cx="6108974" cy="3666426"/>
          </a:xfrm>
          <a:prstGeom prst="rect">
            <a:avLst/>
          </a:prstGeom>
          <a:noFill/>
          <a:ln>
            <a:noFill/>
          </a:ln>
        </p:spPr>
      </p:pic>
      <p:sp>
        <p:nvSpPr>
          <p:cNvPr id="156" name="Google Shape;156;p26"/>
          <p:cNvSpPr txBox="1"/>
          <p:nvPr/>
        </p:nvSpPr>
        <p:spPr>
          <a:xfrm>
            <a:off x="1770150" y="4363500"/>
            <a:ext cx="5603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600">
                <a:latin typeface="Caveat"/>
                <a:ea typeface="Caveat"/>
                <a:cs typeface="Caveat"/>
                <a:sym typeface="Caveat"/>
              </a:rPr>
              <a:t>Bounce Rate</a:t>
            </a:r>
            <a:endParaRPr b="1" sz="3600">
              <a:latin typeface="Caveat"/>
              <a:ea typeface="Caveat"/>
              <a:cs typeface="Caveat"/>
              <a:sym typeface="Caveat"/>
            </a:endParaRPr>
          </a:p>
        </p:txBody>
      </p:sp>
      <p:sp>
        <p:nvSpPr>
          <p:cNvPr id="157" name="Google Shape;157;p26"/>
          <p:cNvSpPr txBox="1"/>
          <p:nvPr/>
        </p:nvSpPr>
        <p:spPr>
          <a:xfrm>
            <a:off x="6457650" y="471475"/>
            <a:ext cx="2306400" cy="3706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u="sng">
                <a:solidFill>
                  <a:srgbClr val="897157"/>
                </a:solidFill>
                <a:latin typeface="Lato"/>
                <a:ea typeface="Lato"/>
                <a:cs typeface="Lato"/>
                <a:sym typeface="Lato"/>
              </a:rPr>
              <a:t>Observations/Insights</a:t>
            </a:r>
            <a:endParaRPr b="1" sz="1200" u="sng">
              <a:solidFill>
                <a:srgbClr val="897157"/>
              </a:solidFill>
              <a:latin typeface="Lato"/>
              <a:ea typeface="Lato"/>
              <a:cs typeface="Lato"/>
              <a:sym typeface="Lato"/>
            </a:endParaRPr>
          </a:p>
          <a:p>
            <a:pPr indent="-304800" lvl="0" marL="457200" rtl="0" algn="l">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Fluctuating </a:t>
            </a:r>
            <a:r>
              <a:rPr lang="en" sz="1200">
                <a:solidFill>
                  <a:srgbClr val="897157"/>
                </a:solidFill>
                <a:latin typeface="Lato"/>
                <a:ea typeface="Lato"/>
                <a:cs typeface="Lato"/>
                <a:sym typeface="Lato"/>
              </a:rPr>
              <a:t>bounce rates but still quite higher than average</a:t>
            </a:r>
            <a:endParaRPr sz="1200">
              <a:solidFill>
                <a:srgbClr val="897157"/>
              </a:solidFill>
              <a:latin typeface="Lato"/>
              <a:ea typeface="Lato"/>
              <a:cs typeface="Lato"/>
              <a:sym typeface="Lato"/>
            </a:endParaRPr>
          </a:p>
          <a:p>
            <a:pPr indent="0" lvl="0" marL="0" rtl="0" algn="l">
              <a:spcBef>
                <a:spcPts val="0"/>
              </a:spcBef>
              <a:spcAft>
                <a:spcPts val="0"/>
              </a:spcAft>
              <a:buNone/>
            </a:pPr>
            <a:r>
              <a:t/>
            </a:r>
            <a:endParaRPr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b="1" lang="en" sz="1200">
                <a:solidFill>
                  <a:srgbClr val="CC0000"/>
                </a:solidFill>
                <a:latin typeface="Lato"/>
                <a:ea typeface="Lato"/>
                <a:cs typeface="Lato"/>
                <a:sym typeface="Lato"/>
              </a:rPr>
              <a:t>Highest bounce rate</a:t>
            </a:r>
            <a:r>
              <a:rPr b="1" lang="en" sz="1200">
                <a:solidFill>
                  <a:srgbClr val="897157"/>
                </a:solidFill>
                <a:latin typeface="Lato"/>
                <a:ea typeface="Lato"/>
                <a:cs typeface="Lato"/>
                <a:sym typeface="Lato"/>
              </a:rPr>
              <a:t> </a:t>
            </a:r>
            <a:r>
              <a:rPr lang="en" sz="1200">
                <a:solidFill>
                  <a:srgbClr val="897157"/>
                </a:solidFill>
                <a:latin typeface="Lato"/>
                <a:ea typeface="Lato"/>
                <a:cs typeface="Lato"/>
                <a:sym typeface="Lato"/>
              </a:rPr>
              <a:t>website experienced: </a:t>
            </a:r>
            <a:r>
              <a:rPr b="1" lang="en" sz="1200">
                <a:solidFill>
                  <a:srgbClr val="897157"/>
                </a:solidFill>
                <a:latin typeface="Lato"/>
                <a:ea typeface="Lato"/>
                <a:cs typeface="Lato"/>
                <a:sym typeface="Lato"/>
              </a:rPr>
              <a:t>January  2022</a:t>
            </a:r>
            <a:endParaRPr b="1" sz="1200">
              <a:solidFill>
                <a:srgbClr val="897157"/>
              </a:solidFill>
              <a:latin typeface="Lato"/>
              <a:ea typeface="Lato"/>
              <a:cs typeface="Lato"/>
              <a:sym typeface="Lato"/>
            </a:endParaRPr>
          </a:p>
          <a:p>
            <a:pPr indent="0" lvl="0" marL="0" rtl="0" algn="l">
              <a:lnSpc>
                <a:spcPct val="100000"/>
              </a:lnSpc>
              <a:spcBef>
                <a:spcPts val="0"/>
              </a:spcBef>
              <a:spcAft>
                <a:spcPts val="0"/>
              </a:spcAft>
              <a:buNone/>
            </a:pPr>
            <a:r>
              <a:t/>
            </a:r>
            <a:endParaRPr b="1" sz="1200">
              <a:solidFill>
                <a:srgbClr val="897157"/>
              </a:solidFill>
              <a:latin typeface="Lato"/>
              <a:ea typeface="Lato"/>
              <a:cs typeface="Lato"/>
              <a:sym typeface="Lato"/>
            </a:endParaRPr>
          </a:p>
          <a:p>
            <a:pPr indent="-304800" lvl="0" marL="457200" rtl="0" algn="l">
              <a:lnSpc>
                <a:spcPct val="100000"/>
              </a:lnSpc>
              <a:spcBef>
                <a:spcPts val="0"/>
              </a:spcBef>
              <a:spcAft>
                <a:spcPts val="0"/>
              </a:spcAft>
              <a:buClr>
                <a:srgbClr val="897157"/>
              </a:buClr>
              <a:buSzPts val="1200"/>
              <a:buFont typeface="Lato"/>
              <a:buChar char="●"/>
            </a:pPr>
            <a:r>
              <a:rPr b="1" lang="en" sz="1200">
                <a:solidFill>
                  <a:srgbClr val="6AA84F"/>
                </a:solidFill>
                <a:latin typeface="Lato"/>
                <a:ea typeface="Lato"/>
                <a:cs typeface="Lato"/>
                <a:sym typeface="Lato"/>
              </a:rPr>
              <a:t>Lowest bounce rate</a:t>
            </a:r>
            <a:r>
              <a:rPr lang="en" sz="1200">
                <a:solidFill>
                  <a:srgbClr val="6AA84F"/>
                </a:solidFill>
                <a:latin typeface="Lato"/>
                <a:ea typeface="Lato"/>
                <a:cs typeface="Lato"/>
                <a:sym typeface="Lato"/>
              </a:rPr>
              <a:t> </a:t>
            </a:r>
            <a:r>
              <a:rPr lang="en" sz="1200">
                <a:solidFill>
                  <a:srgbClr val="897157"/>
                </a:solidFill>
                <a:latin typeface="Lato"/>
                <a:ea typeface="Lato"/>
                <a:cs typeface="Lato"/>
                <a:sym typeface="Lato"/>
              </a:rPr>
              <a:t>website experienced: </a:t>
            </a:r>
            <a:r>
              <a:rPr b="1" lang="en" sz="1200">
                <a:solidFill>
                  <a:srgbClr val="897157"/>
                </a:solidFill>
                <a:latin typeface="Lato"/>
                <a:ea typeface="Lato"/>
                <a:cs typeface="Lato"/>
                <a:sym typeface="Lato"/>
              </a:rPr>
              <a:t>January 2023</a:t>
            </a:r>
            <a:endParaRPr b="1" sz="1200">
              <a:solidFill>
                <a:srgbClr val="897157"/>
              </a:solidFill>
              <a:latin typeface="Lato"/>
              <a:ea typeface="Lato"/>
              <a:cs typeface="Lato"/>
              <a:sym typeface="Lato"/>
            </a:endParaRPr>
          </a:p>
          <a:p>
            <a:pPr indent="-304800" lvl="1" marL="914400" rtl="0" algn="l">
              <a:lnSpc>
                <a:spcPct val="100000"/>
              </a:lnSpc>
              <a:spcBef>
                <a:spcPts val="0"/>
              </a:spcBef>
              <a:spcAft>
                <a:spcPts val="0"/>
              </a:spcAft>
              <a:buClr>
                <a:srgbClr val="897157"/>
              </a:buClr>
              <a:buSzPts val="1200"/>
              <a:buFont typeface="Lato"/>
              <a:buChar char="○"/>
            </a:pPr>
            <a:r>
              <a:rPr lang="en" sz="1200">
                <a:solidFill>
                  <a:srgbClr val="897157"/>
                </a:solidFill>
                <a:latin typeface="Lato"/>
                <a:ea typeface="Lato"/>
                <a:cs typeface="Lato"/>
                <a:sym typeface="Lato"/>
              </a:rPr>
              <a:t>Good number to </a:t>
            </a:r>
            <a:r>
              <a:rPr lang="en" sz="1200">
                <a:solidFill>
                  <a:srgbClr val="897157"/>
                </a:solidFill>
                <a:latin typeface="Lato"/>
                <a:ea typeface="Lato"/>
                <a:cs typeface="Lato"/>
                <a:sym typeface="Lato"/>
              </a:rPr>
              <a:t>maintain</a:t>
            </a:r>
            <a:r>
              <a:rPr lang="en" sz="1200">
                <a:solidFill>
                  <a:srgbClr val="897157"/>
                </a:solidFill>
                <a:latin typeface="Lato"/>
                <a:ea typeface="Lato"/>
                <a:cs typeface="Lato"/>
                <a:sym typeface="Lato"/>
              </a:rPr>
              <a:t> as it’s between average</a:t>
            </a:r>
            <a:endParaRPr sz="1200">
              <a:solidFill>
                <a:srgbClr val="897157"/>
              </a:solidFill>
              <a:latin typeface="Lato"/>
              <a:ea typeface="Lato"/>
              <a:cs typeface="Lato"/>
              <a:sym typeface="Lato"/>
            </a:endParaRPr>
          </a:p>
        </p:txBody>
      </p:sp>
      <p:grpSp>
        <p:nvGrpSpPr>
          <p:cNvPr id="158" name="Google Shape;158;p26"/>
          <p:cNvGrpSpPr/>
          <p:nvPr/>
        </p:nvGrpSpPr>
        <p:grpSpPr>
          <a:xfrm>
            <a:off x="137375" y="4707350"/>
            <a:ext cx="2419575" cy="338700"/>
            <a:chOff x="45825" y="4848825"/>
            <a:chExt cx="2419575" cy="338700"/>
          </a:xfrm>
        </p:grpSpPr>
        <p:sp>
          <p:nvSpPr>
            <p:cNvPr id="159" name="Google Shape;159;p26"/>
            <p:cNvSpPr txBox="1"/>
            <p:nvPr/>
          </p:nvSpPr>
          <p:spPr>
            <a:xfrm>
              <a:off x="235500" y="4848825"/>
              <a:ext cx="2229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897157"/>
                  </a:solidFill>
                  <a:latin typeface="Lato"/>
                  <a:ea typeface="Lato"/>
                  <a:cs typeface="Lato"/>
                  <a:sym typeface="Lato"/>
                </a:rPr>
                <a:t>Created w/ Tableau</a:t>
              </a:r>
              <a:endParaRPr sz="1000">
                <a:solidFill>
                  <a:srgbClr val="897157"/>
                </a:solidFill>
                <a:latin typeface="Lato"/>
                <a:ea typeface="Lato"/>
                <a:cs typeface="Lato"/>
                <a:sym typeface="Lato"/>
              </a:endParaRPr>
            </a:p>
          </p:txBody>
        </p:sp>
        <p:pic>
          <p:nvPicPr>
            <p:cNvPr id="160" name="Google Shape;160;p26"/>
            <p:cNvPicPr preferRelativeResize="0"/>
            <p:nvPr/>
          </p:nvPicPr>
          <p:blipFill>
            <a:blip r:embed="rId5">
              <a:alphaModFix/>
            </a:blip>
            <a:stretch>
              <a:fillRect/>
            </a:stretch>
          </p:blipFill>
          <p:spPr>
            <a:xfrm>
              <a:off x="45825" y="4923825"/>
              <a:ext cx="217175" cy="175650"/>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